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920" r:id="rId1"/>
  </p:sldMasterIdLst>
  <p:notesMasterIdLst>
    <p:notesMasterId r:id="rId26"/>
  </p:notesMasterIdLst>
  <p:handoutMasterIdLst>
    <p:handoutMasterId r:id="rId27"/>
  </p:handoutMasterIdLst>
  <p:sldIdLst>
    <p:sldId id="304" r:id="rId2"/>
    <p:sldId id="301" r:id="rId3"/>
    <p:sldId id="302" r:id="rId4"/>
    <p:sldId id="258" r:id="rId5"/>
    <p:sldId id="257" r:id="rId6"/>
    <p:sldId id="259" r:id="rId7"/>
    <p:sldId id="303" r:id="rId8"/>
    <p:sldId id="283" r:id="rId9"/>
    <p:sldId id="261" r:id="rId10"/>
    <p:sldId id="298" r:id="rId11"/>
    <p:sldId id="299" r:id="rId12"/>
    <p:sldId id="262" r:id="rId13"/>
    <p:sldId id="285" r:id="rId14"/>
    <p:sldId id="295" r:id="rId15"/>
    <p:sldId id="287" r:id="rId16"/>
    <p:sldId id="305" r:id="rId17"/>
    <p:sldId id="288" r:id="rId18"/>
    <p:sldId id="289" r:id="rId19"/>
    <p:sldId id="286" r:id="rId20"/>
    <p:sldId id="291" r:id="rId21"/>
    <p:sldId id="306" r:id="rId22"/>
    <p:sldId id="296" r:id="rId23"/>
    <p:sldId id="300" r:id="rId24"/>
    <p:sldId id="266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Book Antiqua" panose="02040602050305030304" pitchFamily="18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  <p:embeddedFont>
      <p:font typeface="Titillium Web" panose="020B0604020202020204" charset="0"/>
      <p:regular r:id="rId37"/>
      <p:bold r:id="rId38"/>
      <p:italic r:id="rId39"/>
      <p:boldItalic r:id="rId40"/>
    </p:embeddedFont>
    <p:embeddedFont>
      <p:font typeface="Wingdings 2" panose="05020102010507070707" pitchFamily="18" charset="2"/>
      <p:regular r:id="rId41"/>
    </p:embeddedFont>
    <p:embeddedFont>
      <p:font typeface="Titillium Web ExtraLight" panose="020B0604020202020204" charset="0"/>
      <p:regular r:id="rId42"/>
      <p:bold r:id="rId43"/>
      <p:italic r:id="rId44"/>
      <p:boldItalic r:id="rId45"/>
    </p:embeddedFont>
    <p:embeddedFont>
      <p:font typeface="Lucida Sans" panose="020B0602030504020204" pitchFamily="34" charset="0"/>
      <p:regular r:id="rId46"/>
      <p:bold r:id="rId47"/>
      <p:italic r:id="rId48"/>
      <p:boldItalic r:id="rId49"/>
    </p:embeddedFont>
    <p:embeddedFont>
      <p:font typeface="Candara" panose="020E0502030303020204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4E8CEC-0F0E-4F49-9C4B-C72EF43DA982}">
  <a:tblStyle styleId="{684E8CEC-0F0E-4F49-9C4B-C72EF43DA9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607" autoAdjust="0"/>
  </p:normalViewPr>
  <p:slideViewPr>
    <p:cSldViewPr snapToGrid="0">
      <p:cViewPr varScale="1">
        <p:scale>
          <a:sx n="139" d="100"/>
          <a:sy n="139" d="100"/>
        </p:scale>
        <p:origin x="132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ocuments\&#1041;&#1059;&#1039;&#1045;&#1058;&#1048;%20&#1048;%20&#1056;&#1045;&#1041;&#1040;&#1051;&#1040;&#1053;&#1057;&#1048;\2025\&#1041;&#1059;&#1039;&#1045;&#1058;%202025\Copy%20of%20zana1.od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4"/>
      <c:rotY val="0"/>
      <c:rAngAx val="0"/>
    </c:view3D>
    <c:floor>
      <c:thickness val="0"/>
      <c:spPr>
        <a:noFill/>
        <a:ln w="9528">
          <a:solidFill>
            <a:srgbClr val="868686"/>
          </a:solidFill>
          <a:prstDash val="solid"/>
          <a:round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7086258574467678"/>
          <c:y val="2.909426824440241E-3"/>
          <c:w val="0.82317468013787776"/>
          <c:h val="0.79306382791536534"/>
        </c:manualLayout>
      </c:layout>
      <c:pie3D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4F81B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C024-444D-859C-753AD7EBC960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024-444D-859C-753AD7EBC960}"/>
              </c:ext>
            </c:extLst>
          </c:dPt>
          <c:dPt>
            <c:idx val="2"/>
            <c:bubble3D val="0"/>
            <c:spPr>
              <a:solidFill>
                <a:srgbClr val="9BBB5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C024-444D-859C-753AD7EBC960}"/>
              </c:ext>
            </c:extLst>
          </c:dPt>
          <c:dPt>
            <c:idx val="3"/>
            <c:bubble3D val="0"/>
            <c:spPr>
              <a:solidFill>
                <a:srgbClr val="8064A2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024-444D-859C-753AD7EBC960}"/>
              </c:ext>
            </c:extLst>
          </c:dPt>
          <c:dPt>
            <c:idx val="4"/>
            <c:bubble3D val="0"/>
            <c:spPr>
              <a:solidFill>
                <a:srgbClr val="4BACC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4-C024-444D-859C-753AD7EBC960}"/>
              </c:ext>
            </c:extLst>
          </c:dPt>
          <c:dLbls>
            <c:dLbl>
              <c:idx val="0"/>
              <c:layout>
                <c:manualLayout>
                  <c:x val="-0.20652510011312983"/>
                  <c:y val="-7.64251675244504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Основен </a:t>
                    </a:r>
                    <a:r>
                      <a:rPr lang="ru-RU" dirty="0" err="1" smtClean="0"/>
                      <a:t>буџет</a:t>
                    </a:r>
                    <a:r>
                      <a:rPr lang="ru-RU" baseline="0" dirty="0" smtClean="0"/>
                      <a:t>,</a:t>
                    </a:r>
                  </a:p>
                  <a:p>
                    <a:r>
                      <a:rPr lang="ru-RU" baseline="0" dirty="0" smtClean="0"/>
                      <a:t> 28 274 000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24-444D-859C-753AD7EBC960}"/>
                </c:ext>
              </c:extLst>
            </c:dLbl>
            <c:dLbl>
              <c:idx val="1"/>
              <c:layout>
                <c:manualLayout>
                  <c:x val="0.25812892274766558"/>
                  <c:y val="-0.1666666666666666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Буџет</a:t>
                    </a:r>
                    <a:r>
                      <a:rPr lang="ru-RU" dirty="0" smtClean="0"/>
                      <a:t> на </a:t>
                    </a:r>
                    <a:r>
                      <a:rPr lang="ru-RU" dirty="0" err="1" smtClean="0"/>
                      <a:t>самофинасирачки</a:t>
                    </a:r>
                    <a:r>
                      <a:rPr lang="ru-RU" baseline="0" dirty="0" smtClean="0"/>
                      <a:t> активности,</a:t>
                    </a:r>
                  </a:p>
                  <a:p>
                    <a:r>
                      <a:rPr lang="ru-RU" baseline="0" dirty="0" smtClean="0"/>
                      <a:t>1 064 000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24-444D-859C-753AD7EBC960}"/>
                </c:ext>
              </c:extLst>
            </c:dLbl>
            <c:dLbl>
              <c:idx val="2"/>
              <c:layout>
                <c:manualLayout>
                  <c:x val="4.328927162307269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Буџет на дотации</a:t>
                    </a:r>
                    <a:r>
                      <a:rPr lang="ru-RU" baseline="0" dirty="0" smtClean="0"/>
                      <a:t>, 33 728 000</a:t>
                    </a:r>
                  </a:p>
                  <a:p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024-444D-859C-753AD7EBC960}"/>
                </c:ext>
              </c:extLst>
            </c:dLbl>
            <c:dLbl>
              <c:idx val="3"/>
              <c:layout>
                <c:manualLayout>
                  <c:x val="-0.21007851570100708"/>
                  <c:y val="-3.41098843091540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Буџет на донации</a:t>
                    </a:r>
                    <a:r>
                      <a:rPr lang="ru-RU" baseline="0" dirty="0" smtClean="0"/>
                      <a:t>, 3 497 000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024-444D-859C-753AD7EBC960}"/>
                </c:ext>
              </c:extLst>
            </c:dLbl>
            <c:dLbl>
              <c:idx val="4"/>
              <c:layout>
                <c:manualLayout>
                  <c:x val="0.20193850997681201"/>
                  <c:y val="-9.7730465256088833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Вкупен </a:t>
                    </a:r>
                    <a:r>
                      <a:rPr lang="ru-RU" baseline="0" dirty="0" err="1" smtClean="0"/>
                      <a:t>буџет</a:t>
                    </a:r>
                    <a:r>
                      <a:rPr lang="ru-RU" baseline="0" dirty="0" smtClean="0"/>
                      <a:t>,</a:t>
                    </a:r>
                  </a:p>
                  <a:p>
                    <a:r>
                      <a:rPr lang="ru-RU" baseline="0" dirty="0" smtClean="0"/>
                      <a:t> 66 563 000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024-444D-859C-753AD7EBC9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1000" b="0" i="0" u="none" strike="noStrike" kern="1200" baseline="0">
                    <a:solidFill>
                      <a:srgbClr val="000000"/>
                    </a:solidFill>
                    <a:latin typeface="M Makedonski Tajms" pitchFamily="18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Sheet1!$B$1:$F$1</c:f>
              <c:strCache>
                <c:ptCount val="5"/>
                <c:pt idx="0">
                  <c:v>Osnoven buxet </c:v>
                </c:pt>
                <c:pt idx="1">
                  <c:v>Buxet na samofinansira~ki aktivnosti</c:v>
                </c:pt>
                <c:pt idx="2">
                  <c:v>Buxet na dotacii</c:v>
                </c:pt>
                <c:pt idx="3">
                  <c:v>Buxet na donacii</c:v>
                </c:pt>
                <c:pt idx="4">
                  <c:v>Vkupen buxet 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70000000</c:v>
                </c:pt>
                <c:pt idx="1">
                  <c:v>360000</c:v>
                </c:pt>
                <c:pt idx="2">
                  <c:v>3300000</c:v>
                </c:pt>
                <c:pt idx="3">
                  <c:v>900000</c:v>
                </c:pt>
                <c:pt idx="4">
                  <c:v>74560000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24-444D-859C-753AD7EBC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plotVisOnly val="1"/>
    <c:dispBlanksAs val="gap"/>
    <c:showDLblsOverMax val="0"/>
  </c:chart>
  <c:spPr>
    <a:noFill/>
    <a:ln w="9528">
      <a:solidFill>
        <a:srgbClr val="868686"/>
      </a:solidFill>
      <a:prstDash val="solid"/>
      <a:round/>
    </a:ln>
  </c:spPr>
  <c:txPr>
    <a:bodyPr lIns="0" tIns="0" rIns="0" bIns="0"/>
    <a:lstStyle/>
    <a:p>
      <a:pPr marL="0" marR="0" indent="0" algn="ctr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M Makedonski Tajms" pitchFamily="18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mk-MK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Вкупен буџет</a:t>
          </a:r>
        </a:p>
        <a:p>
          <a:r>
            <a:rPr lang="mk-MK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66.563.000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Даночни приходи </a:t>
          </a:r>
        </a:p>
        <a:p>
          <a:r>
            <a:rPr lang="en-GB" sz="1200" dirty="0" smtClean="0">
              <a:latin typeface="Candara" panose="020E0502030303020204" pitchFamily="34" charset="0"/>
            </a:rPr>
            <a:t>8.</a:t>
          </a:r>
          <a:r>
            <a:rPr lang="mk-MK" sz="1200" dirty="0" smtClean="0">
              <a:latin typeface="Candara" panose="020E0502030303020204" pitchFamily="34" charset="0"/>
            </a:rPr>
            <a:t>666</a:t>
          </a:r>
          <a:r>
            <a:rPr lang="en-GB" sz="1200" dirty="0" smtClean="0">
              <a:latin typeface="Candara" panose="020E0502030303020204" pitchFamily="34" charset="0"/>
            </a:rPr>
            <a:t>.</a:t>
          </a:r>
          <a:r>
            <a:rPr lang="mk-MK" sz="1200" dirty="0" smtClean="0">
              <a:latin typeface="Candara" panose="020E0502030303020204" pitchFamily="34" charset="0"/>
            </a:rPr>
            <a:t>000</a:t>
          </a:r>
          <a:endParaRPr lang="en-US" sz="1200" dirty="0">
            <a:latin typeface="Candara" panose="020E0502030303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Неданочни приходи 1.668.000</a:t>
          </a:r>
          <a:endParaRPr lang="en-US" dirty="0">
            <a:latin typeface="Candara" panose="020E0502030303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7771BCAA-4FF8-4AE7-9607-BAEF59E12DA8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Капитални приходи 1.217.000</a:t>
          </a:r>
          <a:endParaRPr lang="en-US" sz="1100" dirty="0">
            <a:latin typeface="Candara" panose="020E0502030303020204" pitchFamily="34" charset="0"/>
          </a:endParaRPr>
        </a:p>
      </dgm:t>
    </dgm:pt>
    <dgm:pt modelId="{494315D0-7EAB-4E88-BBC9-0D047024C4ED}" type="parTrans" cxnId="{F0EC7B52-14E3-4C12-99A6-5A0A1704D31A}">
      <dgm:prSet/>
      <dgm:spPr/>
      <dgm:t>
        <a:bodyPr/>
        <a:lstStyle/>
        <a:p>
          <a:endParaRPr lang="en-US"/>
        </a:p>
      </dgm:t>
    </dgm:pt>
    <dgm:pt modelId="{D4AB16D2-21A4-4DB1-A65B-51B9753C668C}" type="sibTrans" cxnId="{F0EC7B52-14E3-4C12-99A6-5A0A1704D31A}">
      <dgm:prSet/>
      <dgm:spPr/>
      <dgm:t>
        <a:bodyPr/>
        <a:lstStyle/>
        <a:p>
          <a:endParaRPr lang="en-US"/>
        </a:p>
      </dgm:t>
    </dgm:pt>
    <dgm:pt modelId="{070F8978-BBDD-42F9-90EA-EFDB2E63D796}">
      <dgm:prSet phldrT="[Text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Трансфери, донации 16.723.000</a:t>
          </a:r>
          <a:endParaRPr lang="en-US" sz="1100" dirty="0">
            <a:latin typeface="Candara" panose="020E0502030303020204" pitchFamily="34" charset="0"/>
          </a:endParaRPr>
        </a:p>
      </dgm:t>
    </dgm:pt>
    <dgm:pt modelId="{29D34D1E-5297-4D74-98CA-615511B67E52}" type="parTrans" cxnId="{D374B96C-DBFE-437F-96F8-272BD0A6F54D}">
      <dgm:prSet/>
      <dgm:spPr/>
      <dgm:t>
        <a:bodyPr/>
        <a:lstStyle/>
        <a:p>
          <a:endParaRPr lang="en-US"/>
        </a:p>
      </dgm:t>
    </dgm:pt>
    <dgm:pt modelId="{05A27F7F-463B-4377-8760-7BBCA55C91C5}" type="sibTrans" cxnId="{D374B96C-DBFE-437F-96F8-272BD0A6F54D}">
      <dgm:prSet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639919E-B0EC-4263-8388-95ACDB08B376}" type="pres">
      <dgm:prSet presAssocID="{09E827FB-5F0B-4330-A8FE-EE2E757B5EC3}" presName="Accent1" presStyleCnt="0"/>
      <dgm:spPr/>
      <dgm:t>
        <a:bodyPr/>
        <a:lstStyle/>
        <a:p>
          <a:endParaRPr lang="en-US"/>
        </a:p>
      </dgm:t>
    </dgm:pt>
    <dgm:pt modelId="{A93D396E-6815-4377-9A85-B4AF7AA4EBC3}" type="pres">
      <dgm:prSet presAssocID="{09E827FB-5F0B-4330-A8FE-EE2E757B5EC3}" presName="Accent" presStyleLbl="bgShp" presStyleIdx="0" presStyleCnt="4"/>
      <dgm:spPr/>
      <dgm:t>
        <a:bodyPr/>
        <a:lstStyle/>
        <a:p>
          <a:endParaRPr lang="en-US"/>
        </a:p>
      </dgm:t>
    </dgm:pt>
    <dgm:pt modelId="{CF981117-2AD5-4AFB-811A-447A33154E46}" type="pres">
      <dgm:prSet presAssocID="{09E827FB-5F0B-4330-A8FE-EE2E757B5EC3}" presName="Child1" presStyleLbl="node1" presStyleIdx="0" presStyleCnt="4" custLinFactNeighborX="6858" custLinFactNeighborY="6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153FB-92A4-4946-B3AF-F20BAAC53BBE}" type="pres">
      <dgm:prSet presAssocID="{ABAA687D-F5BD-4694-99EC-C12A634BC790}" presName="Accent2" presStyleCnt="0"/>
      <dgm:spPr/>
      <dgm:t>
        <a:bodyPr/>
        <a:lstStyle/>
        <a:p>
          <a:endParaRPr lang="en-US"/>
        </a:p>
      </dgm:t>
    </dgm:pt>
    <dgm:pt modelId="{34D479DE-B65E-4604-A6A3-2CCD39165AFE}" type="pres">
      <dgm:prSet presAssocID="{ABAA687D-F5BD-4694-99EC-C12A634BC790}" presName="Accent" presStyleLbl="bgShp" presStyleIdx="1" presStyleCnt="4" custLinFactNeighborX="-82525" custLinFactNeighborY="-62466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n-US"/>
        </a:p>
      </dgm:t>
    </dgm:pt>
    <dgm:pt modelId="{A77E4921-9E38-4F2E-83FA-52AD3D0A3159}" type="pres">
      <dgm:prSet presAssocID="{ABAA687D-F5BD-4694-99EC-C12A634BC790}" presName="Child2" presStyleLbl="node1" presStyleIdx="1" presStyleCnt="4" custLinFactNeighborX="4402" custLinFactNeighborY="19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406A2-ED8D-4309-8149-63A253612934}" type="pres">
      <dgm:prSet presAssocID="{7771BCAA-4FF8-4AE7-9607-BAEF59E12DA8}" presName="Accent3" presStyleCnt="0"/>
      <dgm:spPr/>
      <dgm:t>
        <a:bodyPr/>
        <a:lstStyle/>
        <a:p>
          <a:endParaRPr lang="en-US"/>
        </a:p>
      </dgm:t>
    </dgm:pt>
    <dgm:pt modelId="{3FF4B09F-CFC2-4608-801C-793562DD2A52}" type="pres">
      <dgm:prSet presAssocID="{7771BCAA-4FF8-4AE7-9607-BAEF59E12DA8}" presName="Accent" presStyleLbl="bgShp" presStyleIdx="2" presStyleCnt="4" custLinFactY="-13220" custLinFactNeighborX="-3751" custLinFactNeighborY="-100000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n-US"/>
        </a:p>
      </dgm:t>
    </dgm:pt>
    <dgm:pt modelId="{21C52392-5A6C-4EA6-857F-25BC7BDD69C3}" type="pres">
      <dgm:prSet presAssocID="{7771BCAA-4FF8-4AE7-9607-BAEF59E12DA8}" presName="Chil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CBC335-5045-4B7C-810E-ED16051499A7}" type="pres">
      <dgm:prSet presAssocID="{070F8978-BBDD-42F9-90EA-EFDB2E63D796}" presName="Accent4" presStyleCnt="0"/>
      <dgm:spPr/>
      <dgm:t>
        <a:bodyPr/>
        <a:lstStyle/>
        <a:p>
          <a:endParaRPr lang="en-US"/>
        </a:p>
      </dgm:t>
    </dgm:pt>
    <dgm:pt modelId="{FDD3B02E-7247-428D-844E-B352CA07513B}" type="pres">
      <dgm:prSet presAssocID="{070F8978-BBDD-42F9-90EA-EFDB2E63D796}" presName="Accent" presStyleLbl="bgShp" presStyleIdx="3" presStyleCnt="4" custLinFactNeighborX="78774" custLinFactNeighborY="-54433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</dgm:spPr>
      <dgm:t>
        <a:bodyPr/>
        <a:lstStyle/>
        <a:p>
          <a:endParaRPr lang="en-US"/>
        </a:p>
      </dgm:t>
    </dgm:pt>
    <dgm:pt modelId="{1C817F9F-2DA7-414E-94D9-CD789368EA95}" type="pres">
      <dgm:prSet presAssocID="{070F8978-BBDD-42F9-90EA-EFDB2E63D796}" presName="Chil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4653CF-02DC-4460-8EE4-EFAB52D4563A}" type="presOf" srcId="{ABAA687D-F5BD-4694-99EC-C12A634BC790}" destId="{A77E4921-9E38-4F2E-83FA-52AD3D0A3159}" srcOrd="0" destOrd="0" presId="urn:microsoft.com/office/officeart/2011/layout/HexagonRadial"/>
    <dgm:cxn modelId="{8182D17E-8595-45B9-961F-C31B82A534CF}" type="presOf" srcId="{2A9BC08A-6E81-4B82-A63F-5FBBBEE5E583}" destId="{DDEB95AD-438C-4ECF-AE6A-8E6FC6DEFE4E}" srcOrd="0" destOrd="0" presId="urn:microsoft.com/office/officeart/2011/layout/HexagonRadial"/>
    <dgm:cxn modelId="{F0EC7B52-14E3-4C12-99A6-5A0A1704D31A}" srcId="{2A9BC08A-6E81-4B82-A63F-5FBBBEE5E583}" destId="{7771BCAA-4FF8-4AE7-9607-BAEF59E12DA8}" srcOrd="2" destOrd="0" parTransId="{494315D0-7EAB-4E88-BBC9-0D047024C4ED}" sibTransId="{D4AB16D2-21A4-4DB1-A65B-51B9753C668C}"/>
    <dgm:cxn modelId="{3EAEF810-F0BF-455F-BE74-419E0BE58556}" type="presOf" srcId="{7771BCAA-4FF8-4AE7-9607-BAEF59E12DA8}" destId="{21C52392-5A6C-4EA6-857F-25BC7BDD69C3}" srcOrd="0" destOrd="0" presId="urn:microsoft.com/office/officeart/2011/layout/HexagonRadial"/>
    <dgm:cxn modelId="{3C319AD8-8B33-441D-B0B4-1FFA88E8ECFD}" type="presOf" srcId="{B0C1C13D-8D91-469C-A7CB-B72D8C4E6080}" destId="{8D79AC20-94AE-4117-AD48-6F0203C2B2EB}" srcOrd="0" destOrd="0" presId="urn:microsoft.com/office/officeart/2011/layout/HexagonRadial"/>
    <dgm:cxn modelId="{B1828D83-4F5C-4D9C-820D-9DD4736FD4AA}" type="presOf" srcId="{070F8978-BBDD-42F9-90EA-EFDB2E63D796}" destId="{1C817F9F-2DA7-414E-94D9-CD789368EA95}" srcOrd="0" destOrd="0" presId="urn:microsoft.com/office/officeart/2011/layout/HexagonRadial"/>
    <dgm:cxn modelId="{D374B96C-DBFE-437F-96F8-272BD0A6F54D}" srcId="{2A9BC08A-6E81-4B82-A63F-5FBBBEE5E583}" destId="{070F8978-BBDD-42F9-90EA-EFDB2E63D796}" srcOrd="3" destOrd="0" parTransId="{29D34D1E-5297-4D74-98CA-615511B67E52}" sibTransId="{05A27F7F-463B-4377-8760-7BBCA55C91C5}"/>
    <dgm:cxn modelId="{B7FFAE8D-6889-42C4-B038-1B7601EFDD06}" srcId="{2A9BC08A-6E81-4B82-A63F-5FBBBEE5E583}" destId="{ABAA687D-F5BD-4694-99EC-C12A634BC790}" srcOrd="1" destOrd="0" parTransId="{988A5BF7-F8E0-4261-BC0C-D33C36D141EB}" sibTransId="{B589E523-B507-4818-97C8-FBD43193CB9F}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49DC2F56-3C6D-4C20-8203-9AF497D91F99}" type="presOf" srcId="{09E827FB-5F0B-4330-A8FE-EE2E757B5EC3}" destId="{CF981117-2AD5-4AFB-811A-447A33154E46}" srcOrd="0" destOrd="0" presId="urn:microsoft.com/office/officeart/2011/layout/HexagonRadial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18399AAD-EB6F-46D9-B5DF-57D66EFE020A}" type="presParOf" srcId="{8D79AC20-94AE-4117-AD48-6F0203C2B2EB}" destId="{DDEB95AD-438C-4ECF-AE6A-8E6FC6DEFE4E}" srcOrd="0" destOrd="0" presId="urn:microsoft.com/office/officeart/2011/layout/HexagonRadial"/>
    <dgm:cxn modelId="{1DBB3C30-4BBA-4312-B86E-E6DBA780F0ED}" type="presParOf" srcId="{8D79AC20-94AE-4117-AD48-6F0203C2B2EB}" destId="{A639919E-B0EC-4263-8388-95ACDB08B376}" srcOrd="1" destOrd="0" presId="urn:microsoft.com/office/officeart/2011/layout/HexagonRadial"/>
    <dgm:cxn modelId="{3C8F5D68-5E6B-4922-BDAC-8BA2F4C28E0A}" type="presParOf" srcId="{A639919E-B0EC-4263-8388-95ACDB08B376}" destId="{A93D396E-6815-4377-9A85-B4AF7AA4EBC3}" srcOrd="0" destOrd="0" presId="urn:microsoft.com/office/officeart/2011/layout/HexagonRadial"/>
    <dgm:cxn modelId="{084B2B7A-B0A3-4277-BE5E-FDFA1CA3DC9E}" type="presParOf" srcId="{8D79AC20-94AE-4117-AD48-6F0203C2B2EB}" destId="{CF981117-2AD5-4AFB-811A-447A33154E46}" srcOrd="2" destOrd="0" presId="urn:microsoft.com/office/officeart/2011/layout/HexagonRadial"/>
    <dgm:cxn modelId="{FEACF535-E8A1-4C5C-96B9-7B0998352BF2}" type="presParOf" srcId="{8D79AC20-94AE-4117-AD48-6F0203C2B2EB}" destId="{11B153FB-92A4-4946-B3AF-F20BAAC53BBE}" srcOrd="3" destOrd="0" presId="urn:microsoft.com/office/officeart/2011/layout/HexagonRadial"/>
    <dgm:cxn modelId="{A13A2585-0074-4711-A688-DC1DE9EB61A5}" type="presParOf" srcId="{11B153FB-92A4-4946-B3AF-F20BAAC53BBE}" destId="{34D479DE-B65E-4604-A6A3-2CCD39165AFE}" srcOrd="0" destOrd="0" presId="urn:microsoft.com/office/officeart/2011/layout/HexagonRadial"/>
    <dgm:cxn modelId="{4105F2D7-AABB-4F0B-9781-C087B514CADA}" type="presParOf" srcId="{8D79AC20-94AE-4117-AD48-6F0203C2B2EB}" destId="{A77E4921-9E38-4F2E-83FA-52AD3D0A3159}" srcOrd="4" destOrd="0" presId="urn:microsoft.com/office/officeart/2011/layout/HexagonRadial"/>
    <dgm:cxn modelId="{503BFCD6-C186-4371-BB5A-103DBE9F16F0}" type="presParOf" srcId="{8D79AC20-94AE-4117-AD48-6F0203C2B2EB}" destId="{5ED406A2-ED8D-4309-8149-63A253612934}" srcOrd="5" destOrd="0" presId="urn:microsoft.com/office/officeart/2011/layout/HexagonRadial"/>
    <dgm:cxn modelId="{3459883D-DC7B-4737-A84C-1104C48E3BF0}" type="presParOf" srcId="{5ED406A2-ED8D-4309-8149-63A253612934}" destId="{3FF4B09F-CFC2-4608-801C-793562DD2A52}" srcOrd="0" destOrd="0" presId="urn:microsoft.com/office/officeart/2011/layout/HexagonRadial"/>
    <dgm:cxn modelId="{42BF3625-D7C2-477E-A614-04DB4898F52A}" type="presParOf" srcId="{8D79AC20-94AE-4117-AD48-6F0203C2B2EB}" destId="{21C52392-5A6C-4EA6-857F-25BC7BDD69C3}" srcOrd="6" destOrd="0" presId="urn:microsoft.com/office/officeart/2011/layout/HexagonRadial"/>
    <dgm:cxn modelId="{88D278DA-83DF-42EB-8DD3-990C9F6C7F21}" type="presParOf" srcId="{8D79AC20-94AE-4117-AD48-6F0203C2B2EB}" destId="{2DCBC335-5045-4B7C-810E-ED16051499A7}" srcOrd="7" destOrd="0" presId="urn:microsoft.com/office/officeart/2011/layout/HexagonRadial"/>
    <dgm:cxn modelId="{45C6432B-74A0-42B4-94DF-24665A18B6D0}" type="presParOf" srcId="{2DCBC335-5045-4B7C-810E-ED16051499A7}" destId="{FDD3B02E-7247-428D-844E-B352CA07513B}" srcOrd="0" destOrd="0" presId="urn:microsoft.com/office/officeart/2011/layout/HexagonRadial"/>
    <dgm:cxn modelId="{BB235A7D-E83F-4320-8F39-EF0E04CB8612}" type="presParOf" srcId="{8D79AC20-94AE-4117-AD48-6F0203C2B2EB}" destId="{1C817F9F-2DA7-414E-94D9-CD789368EA95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C03EBBA-E2A0-40C4-9F8E-EBF9DF6D531B}">
      <dgm:prSet phldrT="[Text]" custT="1"/>
      <dgm:spPr/>
      <dgm:t>
        <a:bodyPr/>
        <a:lstStyle/>
        <a:p>
          <a:pPr algn="ctr"/>
          <a:r>
            <a:rPr lang="mk-MK" sz="1400" b="1" dirty="0" smtClean="0">
              <a:latin typeface="Candara" panose="020E0502030303020204" pitchFamily="34" charset="0"/>
            </a:rPr>
            <a:t>Капитални расходи за спорт и рекреација  2.582.000</a:t>
          </a:r>
        </a:p>
        <a:p>
          <a:pPr algn="l"/>
          <a:r>
            <a:rPr lang="mk-MK" sz="1200" b="0" dirty="0" smtClean="0">
              <a:latin typeface="Candara" panose="020E0502030303020204" pitchFamily="34" charset="0"/>
            </a:rPr>
            <a:t>*</a:t>
          </a:r>
          <a:endParaRPr lang="en-US" sz="1200" b="0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D288D114-B7EF-4475-8E82-57B42EFDB1EF}">
      <dgm:prSet phldrT="[Text]" custT="1"/>
      <dgm:spPr/>
      <dgm:t>
        <a:bodyPr lIns="43200" tIns="21600" rIns="43200" bIns="21600"/>
        <a:lstStyle/>
        <a:p>
          <a:endParaRPr lang="en-US" sz="1100" dirty="0">
            <a:latin typeface="Candara" pitchFamily="34" charset="0"/>
          </a:endParaRPr>
        </a:p>
      </dgm:t>
    </dgm:pt>
    <dgm:pt modelId="{17713CC1-6204-4337-B723-5B56E2AF0983}" type="parTrans" cxnId="{E90362C2-D71D-498A-93B6-56454447A44C}">
      <dgm:prSet/>
      <dgm:spPr/>
      <dgm:t>
        <a:bodyPr/>
        <a:lstStyle/>
        <a:p>
          <a:endParaRPr lang="en-US"/>
        </a:p>
      </dgm:t>
    </dgm:pt>
    <dgm:pt modelId="{2DE738AF-B3CA-4338-BF21-F9B67DFDC1B2}" type="sibTrans" cxnId="{E90362C2-D71D-498A-93B6-56454447A44C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B30170-A645-4E43-8793-DD5936ABC22B}" type="pres">
      <dgm:prSet presAssocID="{7C03EBBA-E2A0-40C4-9F8E-EBF9DF6D531B}" presName="linNode" presStyleCnt="0"/>
      <dgm:spPr/>
      <dgm:t>
        <a:bodyPr/>
        <a:lstStyle/>
        <a:p>
          <a:endParaRPr lang="en-US"/>
        </a:p>
      </dgm:t>
    </dgm:pt>
    <dgm:pt modelId="{7EEB52BB-DEFF-4261-A4C4-DCF62D230410}" type="pres">
      <dgm:prSet presAssocID="{7C03EBBA-E2A0-40C4-9F8E-EBF9DF6D531B}" presName="parentText" presStyleLbl="node1" presStyleIdx="0" presStyleCnt="1" custLinFactNeighborX="865" custLinFactNeighborY="-67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7939A-C3DA-4F1E-B7C2-88CA52655FA0}" type="pres">
      <dgm:prSet presAssocID="{7C03EBBA-E2A0-40C4-9F8E-EBF9DF6D531B}" presName="descendantText" presStyleLbl="alignAccFollowNode1" presStyleIdx="0" presStyleCnt="1" custScaleX="93144" custScaleY="112936" custLinFactNeighborX="5830" custLinFactNeighborY="23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4FE79F-90DD-4F62-B1F2-7690D438B72A}" srcId="{7C39A541-5F0F-4DD3-B538-C71978982732}" destId="{7C03EBBA-E2A0-40C4-9F8E-EBF9DF6D531B}" srcOrd="0" destOrd="0" parTransId="{C2C96CC9-A234-4AB7-9747-B43739F52B01}" sibTransId="{280CCC33-C027-463B-B224-E78586D60E42}"/>
    <dgm:cxn modelId="{EAAEDA73-DDED-45C4-ADD0-8D78D8CEB915}" type="presOf" srcId="{7C39A541-5F0F-4DD3-B538-C71978982732}" destId="{DD87E93F-9FF4-4E31-82D1-BEA93F7B5BF4}" srcOrd="0" destOrd="0" presId="urn:microsoft.com/office/officeart/2005/8/layout/vList5"/>
    <dgm:cxn modelId="{8EDCE158-3EE2-47F1-BE38-891F5F4DC42B}" type="presOf" srcId="{7C03EBBA-E2A0-40C4-9F8E-EBF9DF6D531B}" destId="{7EEB52BB-DEFF-4261-A4C4-DCF62D230410}" srcOrd="0" destOrd="0" presId="urn:microsoft.com/office/officeart/2005/8/layout/vList5"/>
    <dgm:cxn modelId="{359BAECC-E582-457C-AE02-208BCD1628ED}" type="presOf" srcId="{D288D114-B7EF-4475-8E82-57B42EFDB1EF}" destId="{1487939A-C3DA-4F1E-B7C2-88CA52655FA0}" srcOrd="0" destOrd="0" presId="urn:microsoft.com/office/officeart/2005/8/layout/vList5"/>
    <dgm:cxn modelId="{E90362C2-D71D-498A-93B6-56454447A44C}" srcId="{7C03EBBA-E2A0-40C4-9F8E-EBF9DF6D531B}" destId="{D288D114-B7EF-4475-8E82-57B42EFDB1EF}" srcOrd="0" destOrd="0" parTransId="{17713CC1-6204-4337-B723-5B56E2AF0983}" sibTransId="{2DE738AF-B3CA-4338-BF21-F9B67DFDC1B2}"/>
    <dgm:cxn modelId="{30BF0262-91B1-4136-985F-89CF4DB4ACAA}" type="presParOf" srcId="{DD87E93F-9FF4-4E31-82D1-BEA93F7B5BF4}" destId="{95B30170-A645-4E43-8793-DD5936ABC22B}" srcOrd="0" destOrd="0" presId="urn:microsoft.com/office/officeart/2005/8/layout/vList5"/>
    <dgm:cxn modelId="{A75ECE24-7A45-4723-BC91-2433BB510CFB}" type="presParOf" srcId="{95B30170-A645-4E43-8793-DD5936ABC22B}" destId="{7EEB52BB-DEFF-4261-A4C4-DCF62D230410}" srcOrd="0" destOrd="0" presId="urn:microsoft.com/office/officeart/2005/8/layout/vList5"/>
    <dgm:cxn modelId="{8F490B0D-EDF0-43B0-BADC-899BD7919F99}" type="presParOf" srcId="{95B30170-A645-4E43-8793-DD5936ABC22B}" destId="{1487939A-C3DA-4F1E-B7C2-88CA52655F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89DD8-F450-4DB2-BEB8-8233718A44FE}" type="presOf" srcId="{7C39A541-5F0F-4DD3-B538-C71978982732}" destId="{DD87E93F-9FF4-4E31-82D1-BEA93F7B5BF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C03EBBA-E2A0-40C4-9F8E-EBF9DF6D531B}">
      <dgm:prSet phldrT="[Text]" custT="1"/>
      <dgm:spPr/>
      <dgm:t>
        <a:bodyPr/>
        <a:lstStyle/>
        <a:p>
          <a:pPr algn="ctr"/>
          <a:r>
            <a:rPr lang="mk-MK" sz="1200" dirty="0" smtClean="0">
              <a:latin typeface="Candara" panose="020E0502030303020204" pitchFamily="34" charset="0"/>
            </a:rPr>
            <a:t>Заштита на животна средина и природа 1.038.000</a:t>
          </a:r>
          <a:endParaRPr lang="en-US" sz="1200" b="0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D288D114-B7EF-4475-8E82-57B42EFDB1EF}">
      <dgm:prSet phldrT="[Text]" custT="1"/>
      <dgm:spPr/>
      <dgm:t>
        <a:bodyPr lIns="43200" tIns="21600" rIns="43200" bIns="21600"/>
        <a:lstStyle/>
        <a:p>
          <a:pPr algn="l"/>
          <a:r>
            <a:rPr lang="mk-MK" sz="1100" dirty="0" smtClean="0"/>
            <a:t> Проект ПОНТ,  донанација 780.000 денари </a:t>
          </a:r>
          <a:endParaRPr lang="en-US" sz="1100" dirty="0">
            <a:latin typeface="Candara" pitchFamily="34" charset="0"/>
          </a:endParaRPr>
        </a:p>
      </dgm:t>
    </dgm:pt>
    <dgm:pt modelId="{17713CC1-6204-4337-B723-5B56E2AF0983}" type="parTrans" cxnId="{E90362C2-D71D-498A-93B6-56454447A44C}">
      <dgm:prSet/>
      <dgm:spPr/>
      <dgm:t>
        <a:bodyPr/>
        <a:lstStyle/>
        <a:p>
          <a:endParaRPr lang="en-US"/>
        </a:p>
      </dgm:t>
    </dgm:pt>
    <dgm:pt modelId="{2DE738AF-B3CA-4338-BF21-F9B67DFDC1B2}" type="sibTrans" cxnId="{E90362C2-D71D-498A-93B6-56454447A44C}">
      <dgm:prSet/>
      <dgm:spPr/>
      <dgm:t>
        <a:bodyPr/>
        <a:lstStyle/>
        <a:p>
          <a:endParaRPr lang="en-US"/>
        </a:p>
      </dgm:t>
    </dgm:pt>
    <dgm:pt modelId="{6E117EF7-2690-484C-AF20-7EB5447241E9}">
      <dgm:prSet phldrT="[Text]" custT="1"/>
      <dgm:spPr/>
      <dgm:t>
        <a:bodyPr lIns="43200" tIns="21600" rIns="43200" bIns="21600"/>
        <a:lstStyle/>
        <a:p>
          <a:pPr algn="l"/>
          <a:r>
            <a:rPr lang="mk-MK" sz="1100" dirty="0" smtClean="0">
              <a:latin typeface="Candara" pitchFamily="34" charset="0"/>
            </a:rPr>
            <a:t> </a:t>
          </a:r>
          <a:endParaRPr lang="en-US" sz="1100" dirty="0">
            <a:latin typeface="Candara" pitchFamily="34" charset="0"/>
          </a:endParaRPr>
        </a:p>
      </dgm:t>
    </dgm:pt>
    <dgm:pt modelId="{6B1C89E8-0E3A-4697-A93A-F42F4CD6A971}" type="parTrans" cxnId="{0F84FD4D-E65C-48BA-8550-9F7A26B3B1F2}">
      <dgm:prSet/>
      <dgm:spPr/>
      <dgm:t>
        <a:bodyPr/>
        <a:lstStyle/>
        <a:p>
          <a:endParaRPr lang="en-US"/>
        </a:p>
      </dgm:t>
    </dgm:pt>
    <dgm:pt modelId="{62C1EA43-7500-4B3B-BA7C-32BADC6E7DF5}" type="sibTrans" cxnId="{0F84FD4D-E65C-48BA-8550-9F7A26B3B1F2}">
      <dgm:prSet/>
      <dgm:spPr/>
      <dgm:t>
        <a:bodyPr/>
        <a:lstStyle/>
        <a:p>
          <a:endParaRPr lang="en-US"/>
        </a:p>
      </dgm:t>
    </dgm:pt>
    <dgm:pt modelId="{F78D8E47-F1D7-427A-B2C4-3A238B7296AD}">
      <dgm:prSet phldrT="[Text]" custT="1"/>
      <dgm:spPr/>
      <dgm:t>
        <a:bodyPr lIns="43200" tIns="21600" rIns="43200" bIns="21600"/>
        <a:lstStyle/>
        <a:p>
          <a:pPr algn="l"/>
          <a:r>
            <a:rPr lang="mk-MK" sz="1100" dirty="0" smtClean="0">
              <a:latin typeface="Candara" pitchFamily="34" charset="0"/>
            </a:rPr>
            <a:t>Учество на Општина Вевчани во проектот 258.000 денари  </a:t>
          </a:r>
          <a:endParaRPr lang="en-US" sz="1100" dirty="0">
            <a:latin typeface="Candara" pitchFamily="34" charset="0"/>
          </a:endParaRPr>
        </a:p>
      </dgm:t>
    </dgm:pt>
    <dgm:pt modelId="{54C30FD3-895D-454B-82B8-58FEBE8B824A}" type="parTrans" cxnId="{34EF7F74-6048-47CC-9569-2FD0E2DD4609}">
      <dgm:prSet/>
      <dgm:spPr/>
      <dgm:t>
        <a:bodyPr/>
        <a:lstStyle/>
        <a:p>
          <a:endParaRPr lang="en-US"/>
        </a:p>
      </dgm:t>
    </dgm:pt>
    <dgm:pt modelId="{31DE7E3B-81B2-48BD-BCFC-CD8D47CEC484}" type="sibTrans" cxnId="{34EF7F74-6048-47CC-9569-2FD0E2DD4609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B30170-A645-4E43-8793-DD5936ABC22B}" type="pres">
      <dgm:prSet presAssocID="{7C03EBBA-E2A0-40C4-9F8E-EBF9DF6D531B}" presName="linNode" presStyleCnt="0"/>
      <dgm:spPr/>
      <dgm:t>
        <a:bodyPr/>
        <a:lstStyle/>
        <a:p>
          <a:endParaRPr lang="en-US"/>
        </a:p>
      </dgm:t>
    </dgm:pt>
    <dgm:pt modelId="{7EEB52BB-DEFF-4261-A4C4-DCF62D230410}" type="pres">
      <dgm:prSet presAssocID="{7C03EBBA-E2A0-40C4-9F8E-EBF9DF6D531B}" presName="parentText" presStyleLbl="node1" presStyleIdx="0" presStyleCnt="1" custLinFactNeighborX="-4688" custLinFactNeighborY="50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7939A-C3DA-4F1E-B7C2-88CA52655FA0}" type="pres">
      <dgm:prSet presAssocID="{7C03EBBA-E2A0-40C4-9F8E-EBF9DF6D531B}" presName="descendantText" presStyleLbl="alignAccFollowNode1" presStyleIdx="0" presStyleCnt="1" custScaleX="121106" custScaleY="125122" custLinFactNeighborX="8915" custLinFactNeighborY="-3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A4B9F0-F752-45BA-9E3D-9EB2D0D24A72}" type="presOf" srcId="{7C39A541-5F0F-4DD3-B538-C71978982732}" destId="{DD87E93F-9FF4-4E31-82D1-BEA93F7B5BF4}" srcOrd="0" destOrd="0" presId="urn:microsoft.com/office/officeart/2005/8/layout/vList5"/>
    <dgm:cxn modelId="{34EF7F74-6048-47CC-9569-2FD0E2DD4609}" srcId="{7C03EBBA-E2A0-40C4-9F8E-EBF9DF6D531B}" destId="{F78D8E47-F1D7-427A-B2C4-3A238B7296AD}" srcOrd="1" destOrd="0" parTransId="{54C30FD3-895D-454B-82B8-58FEBE8B824A}" sibTransId="{31DE7E3B-81B2-48BD-BCFC-CD8D47CEC484}"/>
    <dgm:cxn modelId="{94A6C553-60D5-4E5A-BB4A-722572F93155}" type="presOf" srcId="{F78D8E47-F1D7-427A-B2C4-3A238B7296AD}" destId="{1487939A-C3DA-4F1E-B7C2-88CA52655FA0}" srcOrd="0" destOrd="1" presId="urn:microsoft.com/office/officeart/2005/8/layout/vList5"/>
    <dgm:cxn modelId="{E90362C2-D71D-498A-93B6-56454447A44C}" srcId="{7C03EBBA-E2A0-40C4-9F8E-EBF9DF6D531B}" destId="{D288D114-B7EF-4475-8E82-57B42EFDB1EF}" srcOrd="0" destOrd="0" parTransId="{17713CC1-6204-4337-B723-5B56E2AF0983}" sibTransId="{2DE738AF-B3CA-4338-BF21-F9B67DFDC1B2}"/>
    <dgm:cxn modelId="{0F84FD4D-E65C-48BA-8550-9F7A26B3B1F2}" srcId="{7C03EBBA-E2A0-40C4-9F8E-EBF9DF6D531B}" destId="{6E117EF7-2690-484C-AF20-7EB5447241E9}" srcOrd="2" destOrd="0" parTransId="{6B1C89E8-0E3A-4697-A93A-F42F4CD6A971}" sibTransId="{62C1EA43-7500-4B3B-BA7C-32BADC6E7DF5}"/>
    <dgm:cxn modelId="{454FE79F-90DD-4F62-B1F2-7690D438B72A}" srcId="{7C39A541-5F0F-4DD3-B538-C71978982732}" destId="{7C03EBBA-E2A0-40C4-9F8E-EBF9DF6D531B}" srcOrd="0" destOrd="0" parTransId="{C2C96CC9-A234-4AB7-9747-B43739F52B01}" sibTransId="{280CCC33-C027-463B-B224-E78586D60E42}"/>
    <dgm:cxn modelId="{5C8C1FDD-2D61-4065-A080-089F04A888ED}" type="presOf" srcId="{6E117EF7-2690-484C-AF20-7EB5447241E9}" destId="{1487939A-C3DA-4F1E-B7C2-88CA52655FA0}" srcOrd="0" destOrd="2" presId="urn:microsoft.com/office/officeart/2005/8/layout/vList5"/>
    <dgm:cxn modelId="{795FB78B-48D6-4134-968A-6C31A1A8570D}" type="presOf" srcId="{D288D114-B7EF-4475-8E82-57B42EFDB1EF}" destId="{1487939A-C3DA-4F1E-B7C2-88CA52655FA0}" srcOrd="0" destOrd="0" presId="urn:microsoft.com/office/officeart/2005/8/layout/vList5"/>
    <dgm:cxn modelId="{216F1726-C5CD-4CB9-89A9-8A0FD5631F19}" type="presOf" srcId="{7C03EBBA-E2A0-40C4-9F8E-EBF9DF6D531B}" destId="{7EEB52BB-DEFF-4261-A4C4-DCF62D230410}" srcOrd="0" destOrd="0" presId="urn:microsoft.com/office/officeart/2005/8/layout/vList5"/>
    <dgm:cxn modelId="{52D3D0D4-A093-42F1-8BE7-E66372CF73CD}" type="presParOf" srcId="{DD87E93F-9FF4-4E31-82D1-BEA93F7B5BF4}" destId="{95B30170-A645-4E43-8793-DD5936ABC22B}" srcOrd="0" destOrd="0" presId="urn:microsoft.com/office/officeart/2005/8/layout/vList5"/>
    <dgm:cxn modelId="{53D937AF-5E50-4F6B-9E63-F738652EA100}" type="presParOf" srcId="{95B30170-A645-4E43-8793-DD5936ABC22B}" destId="{7EEB52BB-DEFF-4261-A4C4-DCF62D230410}" srcOrd="0" destOrd="0" presId="urn:microsoft.com/office/officeart/2005/8/layout/vList5"/>
    <dgm:cxn modelId="{9203ED1C-70CE-44FC-BED1-5F142A217FB3}" type="presParOf" srcId="{95B30170-A645-4E43-8793-DD5936ABC22B}" destId="{1487939A-C3DA-4F1E-B7C2-88CA52655F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7C03EBBA-E2A0-40C4-9F8E-EBF9DF6D531B}">
      <dgm:prSet phldrT="[Text]" custT="1"/>
      <dgm:spPr/>
      <dgm:t>
        <a:bodyPr/>
        <a:lstStyle/>
        <a:p>
          <a:r>
            <a:rPr lang="mk-MK" sz="1200" dirty="0" smtClean="0">
              <a:latin typeface="Candara" panose="020E0502030303020204" pitchFamily="34" charset="0"/>
            </a:rPr>
            <a:t>Заштита на животна средина и природа капитални расходи 617. 000</a:t>
          </a:r>
          <a:endParaRPr lang="en-US" sz="1200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11B33AEF-D1F3-4D7C-9BFE-91B4EE3F69A3}">
      <dgm:prSet phldrT="[Text]" custT="1"/>
      <dgm:spPr/>
      <dgm:t>
        <a:bodyPr/>
        <a:lstStyle/>
        <a:p>
          <a:pPr algn="l"/>
          <a:r>
            <a:rPr lang="mk-MK" sz="1100" dirty="0" smtClean="0">
              <a:latin typeface="Candara" pitchFamily="34" charset="0"/>
            </a:rPr>
            <a:t>Подготвување на проект 124.000 денари </a:t>
          </a:r>
          <a:endParaRPr lang="en-US" sz="1100" dirty="0">
            <a:latin typeface="Candara" pitchFamily="34" charset="0"/>
          </a:endParaRPr>
        </a:p>
      </dgm:t>
    </dgm:pt>
    <dgm:pt modelId="{DAABBA74-893E-46E0-B65D-3797A06D0FBB}" type="parTrans" cxnId="{EC94F8A1-1101-405E-A19E-08B5716C2A0F}">
      <dgm:prSet/>
      <dgm:spPr/>
      <dgm:t>
        <a:bodyPr/>
        <a:lstStyle/>
        <a:p>
          <a:endParaRPr lang="en-US"/>
        </a:p>
      </dgm:t>
    </dgm:pt>
    <dgm:pt modelId="{39D7909A-F3F9-4B03-BD84-FA177D6EF297}" type="sibTrans" cxnId="{EC94F8A1-1101-405E-A19E-08B5716C2A0F}">
      <dgm:prSet/>
      <dgm:spPr/>
      <dgm:t>
        <a:bodyPr/>
        <a:lstStyle/>
        <a:p>
          <a:endParaRPr lang="en-US"/>
        </a:p>
      </dgm:t>
    </dgm:pt>
    <dgm:pt modelId="{8F2B02DD-5817-4A2C-B1B2-FE578FF29A9E}">
      <dgm:prSet phldrT="[Text]" custT="1"/>
      <dgm:spPr/>
      <dgm:t>
        <a:bodyPr/>
        <a:lstStyle/>
        <a:p>
          <a:pPr algn="l"/>
          <a:r>
            <a:rPr lang="mk-MK" sz="1100" dirty="0" smtClean="0">
              <a:latin typeface="Candara" pitchFamily="34" charset="0"/>
            </a:rPr>
            <a:t>Реконструкција на други објекти 493.000</a:t>
          </a:r>
          <a:endParaRPr lang="en-US" sz="1100" dirty="0">
            <a:latin typeface="Candara" pitchFamily="34" charset="0"/>
          </a:endParaRPr>
        </a:p>
      </dgm:t>
    </dgm:pt>
    <dgm:pt modelId="{372776FC-0354-446E-ACE1-084EE69DD0A0}" type="parTrans" cxnId="{4452D952-EF28-4624-8ACA-3C2607E197F9}">
      <dgm:prSet/>
      <dgm:spPr/>
      <dgm:t>
        <a:bodyPr/>
        <a:lstStyle/>
        <a:p>
          <a:endParaRPr lang="en-US"/>
        </a:p>
      </dgm:t>
    </dgm:pt>
    <dgm:pt modelId="{E4749DE2-E8C8-4C86-8050-39BA3CD747F6}" type="sibTrans" cxnId="{4452D952-EF28-4624-8ACA-3C2607E197F9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B30170-A645-4E43-8793-DD5936ABC22B}" type="pres">
      <dgm:prSet presAssocID="{7C03EBBA-E2A0-40C4-9F8E-EBF9DF6D531B}" presName="linNode" presStyleCnt="0"/>
      <dgm:spPr/>
    </dgm:pt>
    <dgm:pt modelId="{7EEB52BB-DEFF-4261-A4C4-DCF62D230410}" type="pres">
      <dgm:prSet presAssocID="{7C03EBBA-E2A0-40C4-9F8E-EBF9DF6D531B}" presName="parentText" presStyleLbl="node1" presStyleIdx="0" presStyleCnt="1" custAng="0" custScaleX="98762" custScaleY="98555" custLinFactNeighborX="-733" custLinFactNeighborY="948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7939A-C3DA-4F1E-B7C2-88CA52655FA0}" type="pres">
      <dgm:prSet presAssocID="{7C03EBBA-E2A0-40C4-9F8E-EBF9DF6D531B}" presName="descendantText" presStyleLbl="alignAccFollowNode1" presStyleIdx="0" presStyleCnt="1" custScaleX="98962" custScaleY="114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762AFC-AE69-4473-80B7-DFE10F9B92C6}" type="presOf" srcId="{11B33AEF-D1F3-4D7C-9BFE-91B4EE3F69A3}" destId="{1487939A-C3DA-4F1E-B7C2-88CA52655FA0}" srcOrd="0" destOrd="0" presId="urn:microsoft.com/office/officeart/2005/8/layout/vList5"/>
    <dgm:cxn modelId="{454FE79F-90DD-4F62-B1F2-7690D438B72A}" srcId="{7C39A541-5F0F-4DD3-B538-C71978982732}" destId="{7C03EBBA-E2A0-40C4-9F8E-EBF9DF6D531B}" srcOrd="0" destOrd="0" parTransId="{C2C96CC9-A234-4AB7-9747-B43739F52B01}" sibTransId="{280CCC33-C027-463B-B224-E78586D60E42}"/>
    <dgm:cxn modelId="{1D224070-22E2-46AC-9724-C201EC834378}" type="presOf" srcId="{7C03EBBA-E2A0-40C4-9F8E-EBF9DF6D531B}" destId="{7EEB52BB-DEFF-4261-A4C4-DCF62D230410}" srcOrd="0" destOrd="0" presId="urn:microsoft.com/office/officeart/2005/8/layout/vList5"/>
    <dgm:cxn modelId="{EC94F8A1-1101-405E-A19E-08B5716C2A0F}" srcId="{7C03EBBA-E2A0-40C4-9F8E-EBF9DF6D531B}" destId="{11B33AEF-D1F3-4D7C-9BFE-91B4EE3F69A3}" srcOrd="0" destOrd="0" parTransId="{DAABBA74-893E-46E0-B65D-3797A06D0FBB}" sibTransId="{39D7909A-F3F9-4B03-BD84-FA177D6EF297}"/>
    <dgm:cxn modelId="{18DB3A52-6591-447F-B7BA-C7EC9F273362}" type="presOf" srcId="{7C39A541-5F0F-4DD3-B538-C71978982732}" destId="{DD87E93F-9FF4-4E31-82D1-BEA93F7B5BF4}" srcOrd="0" destOrd="0" presId="urn:microsoft.com/office/officeart/2005/8/layout/vList5"/>
    <dgm:cxn modelId="{4452D952-EF28-4624-8ACA-3C2607E197F9}" srcId="{7C03EBBA-E2A0-40C4-9F8E-EBF9DF6D531B}" destId="{8F2B02DD-5817-4A2C-B1B2-FE578FF29A9E}" srcOrd="1" destOrd="0" parTransId="{372776FC-0354-446E-ACE1-084EE69DD0A0}" sibTransId="{E4749DE2-E8C8-4C86-8050-39BA3CD747F6}"/>
    <dgm:cxn modelId="{FF174B0E-F222-49E6-831C-EA079DA5C302}" type="presOf" srcId="{8F2B02DD-5817-4A2C-B1B2-FE578FF29A9E}" destId="{1487939A-C3DA-4F1E-B7C2-88CA52655FA0}" srcOrd="0" destOrd="1" presId="urn:microsoft.com/office/officeart/2005/8/layout/vList5"/>
    <dgm:cxn modelId="{6F26060C-9944-4673-8EC2-C977AA184D79}" type="presParOf" srcId="{DD87E93F-9FF4-4E31-82D1-BEA93F7B5BF4}" destId="{95B30170-A645-4E43-8793-DD5936ABC22B}" srcOrd="0" destOrd="0" presId="urn:microsoft.com/office/officeart/2005/8/layout/vList5"/>
    <dgm:cxn modelId="{87FD0F0B-BA89-48EC-9DD4-5640A877F5E6}" type="presParOf" srcId="{95B30170-A645-4E43-8793-DD5936ABC22B}" destId="{7EEB52BB-DEFF-4261-A4C4-DCF62D230410}" srcOrd="0" destOrd="0" presId="urn:microsoft.com/office/officeart/2005/8/layout/vList5"/>
    <dgm:cxn modelId="{828848EE-A72F-442E-B08D-5D1AF18733AB}" type="presParOf" srcId="{95B30170-A645-4E43-8793-DD5936ABC22B}" destId="{1487939A-C3DA-4F1E-B7C2-88CA52655F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A6BCFF7-201C-4FED-B739-81368E5DC41B}" type="presOf" srcId="{7C39A541-5F0F-4DD3-B538-C71978982732}" destId="{DD87E93F-9FF4-4E31-82D1-BEA93F7B5BF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BBC6FF4-0FD1-4062-935F-FEDB919974FC}" type="presOf" srcId="{7C39A541-5F0F-4DD3-B538-C71978982732}" destId="{DD87E93F-9FF4-4E31-82D1-BEA93F7B5BF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400" b="1" dirty="0" smtClean="0">
              <a:latin typeface="Candara" panose="020E0502030303020204" pitchFamily="34" charset="0"/>
            </a:rPr>
            <a:t>Родова еднаквост</a:t>
          </a:r>
        </a:p>
        <a:p>
          <a:r>
            <a:rPr lang="mk-MK" sz="1400" b="1" dirty="0" smtClean="0">
              <a:latin typeface="Candara" panose="020E0502030303020204" pitchFamily="34" charset="0"/>
            </a:rPr>
            <a:t>35.000</a:t>
          </a:r>
          <a:endParaRPr lang="en-US" sz="1400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F603F1AC-46AB-4B0C-97EA-7094F79F8973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E2A85-1EF8-4923-AEEC-0CCAB4D1286F}" type="pres">
      <dgm:prSet presAssocID="{B0C1C13D-8D91-469C-A7CB-B72D8C4E6080}" presName="ellipse1" presStyleLbl="vennNode1" presStyleIdx="0" presStyleCnt="1" custScaleY="126255" custLinFactNeighborX="4493" custLinFactNeighborY="41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BA958C-0D9C-4B96-8FB7-F785A30AF707}" type="presOf" srcId="{2A9BC08A-6E81-4B82-A63F-5FBBBEE5E583}" destId="{92FE2A85-1EF8-4923-AEEC-0CCAB4D1286F}" srcOrd="0" destOrd="0" presId="urn:microsoft.com/office/officeart/2005/8/layout/rings+Icon"/>
    <dgm:cxn modelId="{EA975699-D713-419A-9A6B-A4538D442EF4}" type="presOf" srcId="{B0C1C13D-8D91-469C-A7CB-B72D8C4E6080}" destId="{F603F1AC-46AB-4B0C-97EA-7094F79F8973}" srcOrd="0" destOrd="0" presId="urn:microsoft.com/office/officeart/2005/8/layout/rings+Icon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B0224E85-481F-4D16-A0C1-F9D85702D37B}" type="presParOf" srcId="{F603F1AC-46AB-4B0C-97EA-7094F79F8973}" destId="{92FE2A85-1EF8-4923-AEEC-0CCAB4D1286F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6B30D30-4878-457B-A425-8FCC421915E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EF1B76-361D-469F-8C94-DECADA248820}">
      <dgm:prSet phldrT="[Text]" custT="1"/>
      <dgm:spPr/>
      <dgm:t>
        <a:bodyPr/>
        <a:lstStyle/>
        <a:p>
          <a:r>
            <a:rPr lang="mk-MK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ara"/>
            </a:rPr>
            <a:t>Вкупен буџет за Основно образование и Детски градинки   34.729.000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ara"/>
          </a:endParaRPr>
        </a:p>
      </dgm:t>
    </dgm:pt>
    <dgm:pt modelId="{84B068CC-F638-480D-A1CA-5BFAC97F982C}" type="parTrans" cxnId="{CAA362EF-29B3-466A-AD55-F0EF33FD83C0}">
      <dgm:prSet/>
      <dgm:spPr/>
      <dgm:t>
        <a:bodyPr/>
        <a:lstStyle/>
        <a:p>
          <a:endParaRPr lang="en-US"/>
        </a:p>
      </dgm:t>
    </dgm:pt>
    <dgm:pt modelId="{1F00EDD3-920C-4093-8EB2-5D5F9E8B88B6}" type="sibTrans" cxnId="{CAA362EF-29B3-466A-AD55-F0EF33FD83C0}">
      <dgm:prSet/>
      <dgm:spPr/>
      <dgm:t>
        <a:bodyPr/>
        <a:lstStyle/>
        <a:p>
          <a:endParaRPr lang="en-US"/>
        </a:p>
      </dgm:t>
    </dgm:pt>
    <dgm:pt modelId="{ABB44CE5-5FD1-4ED9-AFEE-5420FE4C160A}">
      <dgm:prSet phldrT="[Text]" custT="1"/>
      <dgm:spPr/>
      <dgm:t>
        <a:bodyPr/>
        <a:lstStyle/>
        <a:p>
          <a:r>
            <a:rPr lang="mk-MK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ara"/>
            </a:rPr>
            <a:t>Основен буџет </a:t>
          </a:r>
        </a:p>
        <a:p>
          <a:r>
            <a:rPr lang="mk-MK" sz="1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ara"/>
            </a:rPr>
            <a:t>0</a:t>
          </a:r>
        </a:p>
        <a:p>
          <a:endParaRPr lang="en-US" sz="1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ara"/>
          </a:endParaRPr>
        </a:p>
      </dgm:t>
    </dgm:pt>
    <dgm:pt modelId="{2EA2423D-3DA5-470C-902B-4C6344643631}" type="parTrans" cxnId="{A7F35D3C-913F-4EE5-936B-D5C7D464ACB9}">
      <dgm:prSet/>
      <dgm:spPr/>
      <dgm:t>
        <a:bodyPr/>
        <a:lstStyle/>
        <a:p>
          <a:endParaRPr lang="en-US"/>
        </a:p>
      </dgm:t>
    </dgm:pt>
    <dgm:pt modelId="{4E477921-A9FD-4D40-A12C-146019528091}" type="sibTrans" cxnId="{A7F35D3C-913F-4EE5-936B-D5C7D464ACB9}">
      <dgm:prSet/>
      <dgm:spPr/>
      <dgm:t>
        <a:bodyPr/>
        <a:lstStyle/>
        <a:p>
          <a:endParaRPr lang="en-US"/>
        </a:p>
      </dgm:t>
    </dgm:pt>
    <dgm:pt modelId="{D679A9B3-F8B3-4A28-978A-93378D10A272}">
      <dgm:prSet phldrT="[Text]" custT="1"/>
      <dgm:spPr/>
      <dgm:t>
        <a:bodyPr/>
        <a:lstStyle/>
        <a:p>
          <a:r>
            <a:rPr lang="mk-MK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ara"/>
            </a:rPr>
            <a:t>Буџет на дотации 33.728.000</a:t>
          </a:r>
          <a:endParaRPr lang="en-U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ara"/>
          </a:endParaRPr>
        </a:p>
      </dgm:t>
    </dgm:pt>
    <dgm:pt modelId="{08D04A7C-1442-4C3E-8E49-66B02B3DBC9A}" type="parTrans" cxnId="{2BAFBB82-D605-468E-B38D-2A8F89D462F6}">
      <dgm:prSet/>
      <dgm:spPr/>
      <dgm:t>
        <a:bodyPr/>
        <a:lstStyle/>
        <a:p>
          <a:endParaRPr lang="en-US"/>
        </a:p>
      </dgm:t>
    </dgm:pt>
    <dgm:pt modelId="{069F04CA-C557-4453-8665-91891607292A}" type="sibTrans" cxnId="{2BAFBB82-D605-468E-B38D-2A8F89D462F6}">
      <dgm:prSet/>
      <dgm:spPr/>
      <dgm:t>
        <a:bodyPr/>
        <a:lstStyle/>
        <a:p>
          <a:endParaRPr lang="en-US"/>
        </a:p>
      </dgm:t>
    </dgm:pt>
    <dgm:pt modelId="{C9D14287-0BB0-4722-8A07-6B4BF4DBAAF4}">
      <dgm:prSet phldrT="[Text]" custT="1"/>
      <dgm:spPr/>
      <dgm:t>
        <a:bodyPr/>
        <a:lstStyle/>
        <a:p>
          <a:r>
            <a:rPr lang="mk-MK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ara"/>
            </a:rPr>
            <a:t>Буџет на самофинасирачки активности 1.064.000</a:t>
          </a:r>
          <a:endParaRPr lang="en-U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ara"/>
          </a:endParaRPr>
        </a:p>
      </dgm:t>
    </dgm:pt>
    <dgm:pt modelId="{732C95EE-7934-4100-BD81-F54154ADEE0F}" type="parTrans" cxnId="{163357AF-4442-4195-8F86-AD4DB72083A4}">
      <dgm:prSet/>
      <dgm:spPr/>
      <dgm:t>
        <a:bodyPr/>
        <a:lstStyle/>
        <a:p>
          <a:endParaRPr lang="en-US"/>
        </a:p>
      </dgm:t>
    </dgm:pt>
    <dgm:pt modelId="{944397B4-03A6-4AF6-9301-D1E44D2624AE}" type="sibTrans" cxnId="{163357AF-4442-4195-8F86-AD4DB72083A4}">
      <dgm:prSet/>
      <dgm:spPr/>
      <dgm:t>
        <a:bodyPr/>
        <a:lstStyle/>
        <a:p>
          <a:endParaRPr lang="en-US"/>
        </a:p>
      </dgm:t>
    </dgm:pt>
    <dgm:pt modelId="{DF53214E-EEE1-4F06-82B1-C7AC75972D22}" type="pres">
      <dgm:prSet presAssocID="{F6B30D30-4878-457B-A425-8FCC421915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44CF84-6ABC-4C33-A806-A6EC204280DD}" type="pres">
      <dgm:prSet presAssocID="{D8EF1B76-361D-469F-8C94-DECADA248820}" presName="centerShape" presStyleLbl="node0" presStyleIdx="0" presStyleCnt="1" custScaleX="116877" custLinFactNeighborX="-220" custLinFactNeighborY="77"/>
      <dgm:spPr/>
      <dgm:t>
        <a:bodyPr/>
        <a:lstStyle/>
        <a:p>
          <a:endParaRPr lang="en-US"/>
        </a:p>
      </dgm:t>
    </dgm:pt>
    <dgm:pt modelId="{A5077175-6626-4ADA-9B09-B61198888ED2}" type="pres">
      <dgm:prSet presAssocID="{2EA2423D-3DA5-470C-902B-4C634464363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FF4E788-1D87-4C9C-91A7-A39C71C76FF4}" type="pres">
      <dgm:prSet presAssocID="{ABB44CE5-5FD1-4ED9-AFEE-5420FE4C160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05E7D-32AB-49C5-8A48-440082E1CE11}" type="pres">
      <dgm:prSet presAssocID="{08D04A7C-1442-4C3E-8E49-66B02B3DBC9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2FEE1A82-75BB-4173-A372-9FF5BFFD57E4}" type="pres">
      <dgm:prSet presAssocID="{D679A9B3-F8B3-4A28-978A-93378D10A27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813F9-42A0-4940-AE88-A9112FA43329}" type="pres">
      <dgm:prSet presAssocID="{732C95EE-7934-4100-BD81-F54154ADEE0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2142AC4-844D-47FB-8B70-8C3709EA2BEF}" type="pres">
      <dgm:prSet presAssocID="{C9D14287-0BB0-4722-8A07-6B4BF4DBAAF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D7029-3A67-42CB-A9D9-56F4D7F64F4F}" type="presOf" srcId="{2EA2423D-3DA5-470C-902B-4C6344643631}" destId="{A5077175-6626-4ADA-9B09-B61198888ED2}" srcOrd="0" destOrd="0" presId="urn:microsoft.com/office/officeart/2005/8/layout/radial4"/>
    <dgm:cxn modelId="{BC6FFFFB-AB3B-4137-8C4E-B6A151539568}" type="presOf" srcId="{ABB44CE5-5FD1-4ED9-AFEE-5420FE4C160A}" destId="{FFF4E788-1D87-4C9C-91A7-A39C71C76FF4}" srcOrd="0" destOrd="0" presId="urn:microsoft.com/office/officeart/2005/8/layout/radial4"/>
    <dgm:cxn modelId="{669699C0-A1A3-4145-A3D5-05C6231B0249}" type="presOf" srcId="{D679A9B3-F8B3-4A28-978A-93378D10A272}" destId="{2FEE1A82-75BB-4173-A372-9FF5BFFD57E4}" srcOrd="0" destOrd="0" presId="urn:microsoft.com/office/officeart/2005/8/layout/radial4"/>
    <dgm:cxn modelId="{8C093808-B32F-44E4-AABD-4A604F484CEB}" type="presOf" srcId="{C9D14287-0BB0-4722-8A07-6B4BF4DBAAF4}" destId="{22142AC4-844D-47FB-8B70-8C3709EA2BEF}" srcOrd="0" destOrd="0" presId="urn:microsoft.com/office/officeart/2005/8/layout/radial4"/>
    <dgm:cxn modelId="{57372FF4-9C34-4E08-B099-54EEBD0B07B2}" type="presOf" srcId="{D8EF1B76-361D-469F-8C94-DECADA248820}" destId="{B244CF84-6ABC-4C33-A806-A6EC204280DD}" srcOrd="0" destOrd="0" presId="urn:microsoft.com/office/officeart/2005/8/layout/radial4"/>
    <dgm:cxn modelId="{B6154DD4-23E0-4DB3-B74D-9628A0B9B51D}" type="presOf" srcId="{08D04A7C-1442-4C3E-8E49-66B02B3DBC9A}" destId="{68305E7D-32AB-49C5-8A48-440082E1CE11}" srcOrd="0" destOrd="0" presId="urn:microsoft.com/office/officeart/2005/8/layout/radial4"/>
    <dgm:cxn modelId="{B80C5396-D139-434C-8F2D-04004B5401D5}" type="presOf" srcId="{732C95EE-7934-4100-BD81-F54154ADEE0F}" destId="{0BE813F9-42A0-4940-AE88-A9112FA43329}" srcOrd="0" destOrd="0" presId="urn:microsoft.com/office/officeart/2005/8/layout/radial4"/>
    <dgm:cxn modelId="{CAA362EF-29B3-466A-AD55-F0EF33FD83C0}" srcId="{F6B30D30-4878-457B-A425-8FCC421915EB}" destId="{D8EF1B76-361D-469F-8C94-DECADA248820}" srcOrd="0" destOrd="0" parTransId="{84B068CC-F638-480D-A1CA-5BFAC97F982C}" sibTransId="{1F00EDD3-920C-4093-8EB2-5D5F9E8B88B6}"/>
    <dgm:cxn modelId="{A7F35D3C-913F-4EE5-936B-D5C7D464ACB9}" srcId="{D8EF1B76-361D-469F-8C94-DECADA248820}" destId="{ABB44CE5-5FD1-4ED9-AFEE-5420FE4C160A}" srcOrd="0" destOrd="0" parTransId="{2EA2423D-3DA5-470C-902B-4C6344643631}" sibTransId="{4E477921-A9FD-4D40-A12C-146019528091}"/>
    <dgm:cxn modelId="{2BAFBB82-D605-468E-B38D-2A8F89D462F6}" srcId="{D8EF1B76-361D-469F-8C94-DECADA248820}" destId="{D679A9B3-F8B3-4A28-978A-93378D10A272}" srcOrd="1" destOrd="0" parTransId="{08D04A7C-1442-4C3E-8E49-66B02B3DBC9A}" sibTransId="{069F04CA-C557-4453-8665-91891607292A}"/>
    <dgm:cxn modelId="{2EDE1038-D6DB-4B58-B82A-545D20E2EEC0}" type="presOf" srcId="{F6B30D30-4878-457B-A425-8FCC421915EB}" destId="{DF53214E-EEE1-4F06-82B1-C7AC75972D22}" srcOrd="0" destOrd="0" presId="urn:microsoft.com/office/officeart/2005/8/layout/radial4"/>
    <dgm:cxn modelId="{163357AF-4442-4195-8F86-AD4DB72083A4}" srcId="{D8EF1B76-361D-469F-8C94-DECADA248820}" destId="{C9D14287-0BB0-4722-8A07-6B4BF4DBAAF4}" srcOrd="2" destOrd="0" parTransId="{732C95EE-7934-4100-BD81-F54154ADEE0F}" sibTransId="{944397B4-03A6-4AF6-9301-D1E44D2624AE}"/>
    <dgm:cxn modelId="{0DA29A88-45F1-4C09-9A1B-9EC778702AE4}" type="presParOf" srcId="{DF53214E-EEE1-4F06-82B1-C7AC75972D22}" destId="{B244CF84-6ABC-4C33-A806-A6EC204280DD}" srcOrd="0" destOrd="0" presId="urn:microsoft.com/office/officeart/2005/8/layout/radial4"/>
    <dgm:cxn modelId="{E3EFEDEA-B035-458D-BD75-48F897BCC1D2}" type="presParOf" srcId="{DF53214E-EEE1-4F06-82B1-C7AC75972D22}" destId="{A5077175-6626-4ADA-9B09-B61198888ED2}" srcOrd="1" destOrd="0" presId="urn:microsoft.com/office/officeart/2005/8/layout/radial4"/>
    <dgm:cxn modelId="{9D5C8721-2C3A-4F23-A770-003B46F3C917}" type="presParOf" srcId="{DF53214E-EEE1-4F06-82B1-C7AC75972D22}" destId="{FFF4E788-1D87-4C9C-91A7-A39C71C76FF4}" srcOrd="2" destOrd="0" presId="urn:microsoft.com/office/officeart/2005/8/layout/radial4"/>
    <dgm:cxn modelId="{CB127BE4-D04A-4B53-BB00-0C139E69BBAF}" type="presParOf" srcId="{DF53214E-EEE1-4F06-82B1-C7AC75972D22}" destId="{68305E7D-32AB-49C5-8A48-440082E1CE11}" srcOrd="3" destOrd="0" presId="urn:microsoft.com/office/officeart/2005/8/layout/radial4"/>
    <dgm:cxn modelId="{22A5BB51-D1E2-4D58-8597-669F83DD11EF}" type="presParOf" srcId="{DF53214E-EEE1-4F06-82B1-C7AC75972D22}" destId="{2FEE1A82-75BB-4173-A372-9FF5BFFD57E4}" srcOrd="4" destOrd="0" presId="urn:microsoft.com/office/officeart/2005/8/layout/radial4"/>
    <dgm:cxn modelId="{B26D3786-092F-4C70-BD85-F9DBF490E6B1}" type="presParOf" srcId="{DF53214E-EEE1-4F06-82B1-C7AC75972D22}" destId="{0BE813F9-42A0-4940-AE88-A9112FA43329}" srcOrd="5" destOrd="0" presId="urn:microsoft.com/office/officeart/2005/8/layout/radial4"/>
    <dgm:cxn modelId="{D2FBFFE7-D373-40A8-BFA3-795C30CE4FD6}" type="presParOf" srcId="{DF53214E-EEE1-4F06-82B1-C7AC75972D22}" destId="{22142AC4-844D-47FB-8B70-8C3709EA2BE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Совет на општина</a:t>
          </a:r>
        </a:p>
        <a:p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412</a:t>
          </a:r>
          <a:r>
            <a:rPr lang="en-GB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.000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Плати и надоместоци</a:t>
          </a:r>
        </a:p>
        <a:p>
          <a:r>
            <a:rPr lang="mk-MK" sz="1000" dirty="0" smtClean="0">
              <a:latin typeface="Candara" panose="020E0502030303020204" pitchFamily="34" charset="0"/>
            </a:rPr>
            <a:t>212.000</a:t>
          </a:r>
          <a:endParaRPr lang="en-US" sz="1000" dirty="0">
            <a:latin typeface="Candara" panose="020E0502030303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Стоки и услуги          0</a:t>
          </a:r>
          <a:endParaRPr lang="en-US" sz="1000" dirty="0">
            <a:latin typeface="Candara" panose="020E0502030303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070F8978-BBDD-42F9-90EA-EFDB2E63D796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Субвенции и трансфери   0</a:t>
          </a:r>
          <a:endParaRPr lang="en-US" sz="1000" dirty="0">
            <a:latin typeface="Candara" panose="020E0502030303020204" pitchFamily="34" charset="0"/>
          </a:endParaRPr>
        </a:p>
      </dgm:t>
    </dgm:pt>
    <dgm:pt modelId="{29D34D1E-5297-4D74-98CA-615511B67E52}" type="parTrans" cxnId="{D374B96C-DBFE-437F-96F8-272BD0A6F54D}">
      <dgm:prSet/>
      <dgm:spPr/>
      <dgm:t>
        <a:bodyPr/>
        <a:lstStyle/>
        <a:p>
          <a:endParaRPr lang="en-US"/>
        </a:p>
      </dgm:t>
    </dgm:pt>
    <dgm:pt modelId="{05A27F7F-463B-4377-8760-7BBCA55C91C5}" type="sibTrans" cxnId="{D374B96C-DBFE-437F-96F8-272BD0A6F54D}">
      <dgm:prSet/>
      <dgm:spPr/>
      <dgm:t>
        <a:bodyPr/>
        <a:lstStyle/>
        <a:p>
          <a:endParaRPr lang="en-US"/>
        </a:p>
      </dgm:t>
    </dgm:pt>
    <dgm:pt modelId="{CD5EEEB7-2884-45EC-9A8F-86CCA903FBBE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Резерви и недефинирани расходи                   200.000</a:t>
          </a:r>
          <a:endParaRPr lang="en-US" sz="1000" dirty="0">
            <a:latin typeface="Candara" panose="020E0502030303020204" pitchFamily="34" charset="0"/>
          </a:endParaRPr>
        </a:p>
      </dgm:t>
    </dgm:pt>
    <dgm:pt modelId="{83B9511A-87B2-4CBE-A37A-1B9E820482A3}" type="parTrans" cxnId="{45D4DB91-33AF-443B-9684-D4B122E2B98E}">
      <dgm:prSet/>
      <dgm:spPr/>
      <dgm:t>
        <a:bodyPr/>
        <a:lstStyle/>
        <a:p>
          <a:endParaRPr lang="en-US"/>
        </a:p>
      </dgm:t>
    </dgm:pt>
    <dgm:pt modelId="{C48C9018-8835-4571-ADCA-E68B92AAB7A4}" type="sibTrans" cxnId="{45D4DB91-33AF-443B-9684-D4B122E2B98E}">
      <dgm:prSet/>
      <dgm:spPr/>
      <dgm:t>
        <a:bodyPr/>
        <a:lstStyle/>
        <a:p>
          <a:endParaRPr lang="en-US"/>
        </a:p>
      </dgm:t>
    </dgm:pt>
    <dgm:pt modelId="{97C59A77-8885-4017-9CC9-57ACD4950616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Социјални бенефиции 0</a:t>
          </a:r>
          <a:endParaRPr lang="en-US" sz="1000" dirty="0">
            <a:latin typeface="Candara" panose="020E0502030303020204" pitchFamily="34" charset="0"/>
          </a:endParaRPr>
        </a:p>
      </dgm:t>
    </dgm:pt>
    <dgm:pt modelId="{8B71BAF8-40E5-4AF5-BF57-C9B78E2B4621}" type="parTrans" cxnId="{396AF8F9-8F49-4C6A-AD3E-A8AE034B894E}">
      <dgm:prSet/>
      <dgm:spPr/>
      <dgm:t>
        <a:bodyPr/>
        <a:lstStyle/>
        <a:p>
          <a:endParaRPr lang="en-US"/>
        </a:p>
      </dgm:t>
    </dgm:pt>
    <dgm:pt modelId="{A9884B1D-F61A-47C5-957B-ED32D11C3FAB}" type="sibTrans" cxnId="{396AF8F9-8F49-4C6A-AD3E-A8AE034B894E}">
      <dgm:prSet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 custScaleX="112285" custLinFactNeighborX="-1783" custLinFactNeighborY="687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639919E-B0EC-4263-8388-95ACDB08B376}" type="pres">
      <dgm:prSet presAssocID="{09E827FB-5F0B-4330-A8FE-EE2E757B5EC3}" presName="Accent1" presStyleCnt="0"/>
      <dgm:spPr/>
    </dgm:pt>
    <dgm:pt modelId="{A93D396E-6815-4377-9A85-B4AF7AA4EBC3}" type="pres">
      <dgm:prSet presAssocID="{09E827FB-5F0B-4330-A8FE-EE2E757B5EC3}" presName="Accent" presStyleLbl="bgShp" presStyleIdx="0" presStyleCnt="5"/>
      <dgm:spPr/>
    </dgm:pt>
    <dgm:pt modelId="{CF981117-2AD5-4AFB-811A-447A33154E46}" type="pres">
      <dgm:prSet presAssocID="{09E827FB-5F0B-4330-A8FE-EE2E757B5EC3}" presName="Child1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DD379-46DB-42DA-AFB9-9E3B641D2DD5}" type="pres">
      <dgm:prSet presAssocID="{CD5EEEB7-2884-45EC-9A8F-86CCA903FBBE}" presName="Accent2" presStyleCnt="0"/>
      <dgm:spPr/>
    </dgm:pt>
    <dgm:pt modelId="{5D9328BC-5EB1-493D-9E69-AE9BED5967E6}" type="pres">
      <dgm:prSet presAssocID="{CD5EEEB7-2884-45EC-9A8F-86CCA903FBBE}" presName="Accent" presStyleLbl="bgShp" presStyleIdx="1" presStyleCnt="5"/>
      <dgm:spPr/>
    </dgm:pt>
    <dgm:pt modelId="{B6F82FFF-6998-4E4A-A183-7FA64704BBD4}" type="pres">
      <dgm:prSet presAssocID="{CD5EEEB7-2884-45EC-9A8F-86CCA903FBBE}" presName="Child2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A8A2A-D340-440C-BE78-5CDBF7A5AA42}" type="pres">
      <dgm:prSet presAssocID="{ABAA687D-F5BD-4694-99EC-C12A634BC790}" presName="Accent3" presStyleCnt="0"/>
      <dgm:spPr/>
    </dgm:pt>
    <dgm:pt modelId="{34D479DE-B65E-4604-A6A3-2CCD39165AFE}" type="pres">
      <dgm:prSet presAssocID="{ABAA687D-F5BD-4694-99EC-C12A634BC790}" presName="Accent" presStyleLbl="bgShp" presStyleIdx="2" presStyleCnt="5"/>
      <dgm:spPr/>
    </dgm:pt>
    <dgm:pt modelId="{0D82B8C3-35F3-4E78-A1D6-0D54E7FEBE7B}" type="pres">
      <dgm:prSet presAssocID="{ABAA687D-F5BD-4694-99EC-C12A634BC790}" presName="Child3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1EEC7-5D88-4D46-BDBD-42029386A93A}" type="pres">
      <dgm:prSet presAssocID="{070F8978-BBDD-42F9-90EA-EFDB2E63D796}" presName="Accent4" presStyleCnt="0"/>
      <dgm:spPr/>
    </dgm:pt>
    <dgm:pt modelId="{FDD3B02E-7247-428D-844E-B352CA07513B}" type="pres">
      <dgm:prSet presAssocID="{070F8978-BBDD-42F9-90EA-EFDB2E63D796}" presName="Accent" presStyleLbl="bgShp" presStyleIdx="3" presStyleCnt="5"/>
      <dgm:spPr/>
    </dgm:pt>
    <dgm:pt modelId="{F2DE6D9C-4B0A-4E39-BBBD-A4A9D9831AB8}" type="pres">
      <dgm:prSet presAssocID="{070F8978-BBDD-42F9-90EA-EFDB2E63D796}" presName="Child4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C4776-ED11-45B3-BA41-5A7D6C170829}" type="pres">
      <dgm:prSet presAssocID="{97C59A77-8885-4017-9CC9-57ACD4950616}" presName="Accent5" presStyleCnt="0"/>
      <dgm:spPr/>
    </dgm:pt>
    <dgm:pt modelId="{FE13A653-9E9C-48B3-B68E-78A9E89F9E90}" type="pres">
      <dgm:prSet presAssocID="{97C59A77-8885-4017-9CC9-57ACD4950616}" presName="Accent" presStyleLbl="bgShp" presStyleIdx="4" presStyleCnt="5"/>
      <dgm:spPr/>
    </dgm:pt>
    <dgm:pt modelId="{C5E10B18-6FB0-423B-8109-1BB70244053F}" type="pres">
      <dgm:prSet presAssocID="{97C59A77-8885-4017-9CC9-57ACD4950616}" presName="Child5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45D4DB91-33AF-443B-9684-D4B122E2B98E}" srcId="{2A9BC08A-6E81-4B82-A63F-5FBBBEE5E583}" destId="{CD5EEEB7-2884-45EC-9A8F-86CCA903FBBE}" srcOrd="1" destOrd="0" parTransId="{83B9511A-87B2-4CBE-A37A-1B9E820482A3}" sibTransId="{C48C9018-8835-4571-ADCA-E68B92AAB7A4}"/>
    <dgm:cxn modelId="{29485AB5-1A01-4FEC-BCAD-34D1FCD14C72}" type="presOf" srcId="{070F8978-BBDD-42F9-90EA-EFDB2E63D796}" destId="{F2DE6D9C-4B0A-4E39-BBBD-A4A9D9831AB8}" srcOrd="0" destOrd="0" presId="urn:microsoft.com/office/officeart/2011/layout/HexagonRadial"/>
    <dgm:cxn modelId="{F45D4AE4-5BAC-46A5-A4DA-CD8C591A263E}" type="presOf" srcId="{CD5EEEB7-2884-45EC-9A8F-86CCA903FBBE}" destId="{B6F82FFF-6998-4E4A-A183-7FA64704BBD4}" srcOrd="0" destOrd="0" presId="urn:microsoft.com/office/officeart/2011/layout/HexagonRadial"/>
    <dgm:cxn modelId="{F76D8485-B7B0-4485-9DF8-0DF2271AE90B}" type="presOf" srcId="{ABAA687D-F5BD-4694-99EC-C12A634BC790}" destId="{0D82B8C3-35F3-4E78-A1D6-0D54E7FEBE7B}" srcOrd="0" destOrd="0" presId="urn:microsoft.com/office/officeart/2011/layout/HexagonRadial"/>
    <dgm:cxn modelId="{7CFDCF38-1943-4FE3-8E46-F525C210E0F2}" type="presOf" srcId="{97C59A77-8885-4017-9CC9-57ACD4950616}" destId="{C5E10B18-6FB0-423B-8109-1BB70244053F}" srcOrd="0" destOrd="0" presId="urn:microsoft.com/office/officeart/2011/layout/HexagonRadial"/>
    <dgm:cxn modelId="{4BF3CD82-C0E5-450F-A8F7-F41082756B18}" type="presOf" srcId="{B0C1C13D-8D91-469C-A7CB-B72D8C4E6080}" destId="{8D79AC20-94AE-4117-AD48-6F0203C2B2EB}" srcOrd="0" destOrd="0" presId="urn:microsoft.com/office/officeart/2011/layout/HexagonRadial"/>
    <dgm:cxn modelId="{391DCA98-14CC-4F37-80A8-6956A04CB0CE}" type="presOf" srcId="{2A9BC08A-6E81-4B82-A63F-5FBBBEE5E583}" destId="{DDEB95AD-438C-4ECF-AE6A-8E6FC6DEFE4E}" srcOrd="0" destOrd="0" presId="urn:microsoft.com/office/officeart/2011/layout/HexagonRadial"/>
    <dgm:cxn modelId="{063D17FC-5684-40C5-AF21-09B76CCF85B3}" type="presOf" srcId="{09E827FB-5F0B-4330-A8FE-EE2E757B5EC3}" destId="{CF981117-2AD5-4AFB-811A-447A33154E46}" srcOrd="0" destOrd="0" presId="urn:microsoft.com/office/officeart/2011/layout/HexagonRadial"/>
    <dgm:cxn modelId="{D374B96C-DBFE-437F-96F8-272BD0A6F54D}" srcId="{2A9BC08A-6E81-4B82-A63F-5FBBBEE5E583}" destId="{070F8978-BBDD-42F9-90EA-EFDB2E63D796}" srcOrd="3" destOrd="0" parTransId="{29D34D1E-5297-4D74-98CA-615511B67E52}" sibTransId="{05A27F7F-463B-4377-8760-7BBCA55C91C5}"/>
    <dgm:cxn modelId="{396AF8F9-8F49-4C6A-AD3E-A8AE034B894E}" srcId="{2A9BC08A-6E81-4B82-A63F-5FBBBEE5E583}" destId="{97C59A77-8885-4017-9CC9-57ACD4950616}" srcOrd="4" destOrd="0" parTransId="{8B71BAF8-40E5-4AF5-BF57-C9B78E2B4621}" sibTransId="{A9884B1D-F61A-47C5-957B-ED32D11C3FAB}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B7FFAE8D-6889-42C4-B038-1B7601EFDD06}" srcId="{2A9BC08A-6E81-4B82-A63F-5FBBBEE5E583}" destId="{ABAA687D-F5BD-4694-99EC-C12A634BC790}" srcOrd="2" destOrd="0" parTransId="{988A5BF7-F8E0-4261-BC0C-D33C36D141EB}" sibTransId="{B589E523-B507-4818-97C8-FBD43193CB9F}"/>
    <dgm:cxn modelId="{8D40EC97-A640-4211-8E9E-82CCDD436D1A}" type="presParOf" srcId="{8D79AC20-94AE-4117-AD48-6F0203C2B2EB}" destId="{DDEB95AD-438C-4ECF-AE6A-8E6FC6DEFE4E}" srcOrd="0" destOrd="0" presId="urn:microsoft.com/office/officeart/2011/layout/HexagonRadial"/>
    <dgm:cxn modelId="{F04F1F7B-C2DF-4BCB-9369-EC5EB0A9B777}" type="presParOf" srcId="{8D79AC20-94AE-4117-AD48-6F0203C2B2EB}" destId="{A639919E-B0EC-4263-8388-95ACDB08B376}" srcOrd="1" destOrd="0" presId="urn:microsoft.com/office/officeart/2011/layout/HexagonRadial"/>
    <dgm:cxn modelId="{356B4403-C5CF-4982-9A3E-1742F13D6794}" type="presParOf" srcId="{A639919E-B0EC-4263-8388-95ACDB08B376}" destId="{A93D396E-6815-4377-9A85-B4AF7AA4EBC3}" srcOrd="0" destOrd="0" presId="urn:microsoft.com/office/officeart/2011/layout/HexagonRadial"/>
    <dgm:cxn modelId="{338F5272-3E20-4676-BA6C-A167E9D8B5BF}" type="presParOf" srcId="{8D79AC20-94AE-4117-AD48-6F0203C2B2EB}" destId="{CF981117-2AD5-4AFB-811A-447A33154E46}" srcOrd="2" destOrd="0" presId="urn:microsoft.com/office/officeart/2011/layout/HexagonRadial"/>
    <dgm:cxn modelId="{85BCC96A-A0F4-45E4-88F8-D3DFE6C00CE5}" type="presParOf" srcId="{8D79AC20-94AE-4117-AD48-6F0203C2B2EB}" destId="{17CDD379-46DB-42DA-AFB9-9E3B641D2DD5}" srcOrd="3" destOrd="0" presId="urn:microsoft.com/office/officeart/2011/layout/HexagonRadial"/>
    <dgm:cxn modelId="{AAD0E438-3691-4D18-B31E-3AC91BFCD43F}" type="presParOf" srcId="{17CDD379-46DB-42DA-AFB9-9E3B641D2DD5}" destId="{5D9328BC-5EB1-493D-9E69-AE9BED5967E6}" srcOrd="0" destOrd="0" presId="urn:microsoft.com/office/officeart/2011/layout/HexagonRadial"/>
    <dgm:cxn modelId="{0F0C8B8E-D1DC-49DE-AAC8-DCE3EB06932D}" type="presParOf" srcId="{8D79AC20-94AE-4117-AD48-6F0203C2B2EB}" destId="{B6F82FFF-6998-4E4A-A183-7FA64704BBD4}" srcOrd="4" destOrd="0" presId="urn:microsoft.com/office/officeart/2011/layout/HexagonRadial"/>
    <dgm:cxn modelId="{461B4C1F-6AC3-411B-98E9-6E10BB6E6A5C}" type="presParOf" srcId="{8D79AC20-94AE-4117-AD48-6F0203C2B2EB}" destId="{046A8A2A-D340-440C-BE78-5CDBF7A5AA42}" srcOrd="5" destOrd="0" presId="urn:microsoft.com/office/officeart/2011/layout/HexagonRadial"/>
    <dgm:cxn modelId="{9DC22DD9-DA28-4694-8BF5-85CE80C31D17}" type="presParOf" srcId="{046A8A2A-D340-440C-BE78-5CDBF7A5AA42}" destId="{34D479DE-B65E-4604-A6A3-2CCD39165AFE}" srcOrd="0" destOrd="0" presId="urn:microsoft.com/office/officeart/2011/layout/HexagonRadial"/>
    <dgm:cxn modelId="{9818A894-7DE2-488F-915A-49F578907021}" type="presParOf" srcId="{8D79AC20-94AE-4117-AD48-6F0203C2B2EB}" destId="{0D82B8C3-35F3-4E78-A1D6-0D54E7FEBE7B}" srcOrd="6" destOrd="0" presId="urn:microsoft.com/office/officeart/2011/layout/HexagonRadial"/>
    <dgm:cxn modelId="{9688ACB6-D3B2-452C-BBF0-ED5EC5D68A9C}" type="presParOf" srcId="{8D79AC20-94AE-4117-AD48-6F0203C2B2EB}" destId="{31A1EEC7-5D88-4D46-BDBD-42029386A93A}" srcOrd="7" destOrd="0" presId="urn:microsoft.com/office/officeart/2011/layout/HexagonRadial"/>
    <dgm:cxn modelId="{739F283C-1920-40E9-8AEF-D66FD5B48ABF}" type="presParOf" srcId="{31A1EEC7-5D88-4D46-BDBD-42029386A93A}" destId="{FDD3B02E-7247-428D-844E-B352CA07513B}" srcOrd="0" destOrd="0" presId="urn:microsoft.com/office/officeart/2011/layout/HexagonRadial"/>
    <dgm:cxn modelId="{14768D1A-836F-402E-A86A-AF1C359AF4C1}" type="presParOf" srcId="{8D79AC20-94AE-4117-AD48-6F0203C2B2EB}" destId="{F2DE6D9C-4B0A-4E39-BBBD-A4A9D9831AB8}" srcOrd="8" destOrd="0" presId="urn:microsoft.com/office/officeart/2011/layout/HexagonRadial"/>
    <dgm:cxn modelId="{6AA1B1AA-89FB-4A7D-80FE-161C4DE65442}" type="presParOf" srcId="{8D79AC20-94AE-4117-AD48-6F0203C2B2EB}" destId="{4D2C4776-ED11-45B3-BA41-5A7D6C170829}" srcOrd="9" destOrd="0" presId="urn:microsoft.com/office/officeart/2011/layout/HexagonRadial"/>
    <dgm:cxn modelId="{6B4BAB9A-D903-40CE-BEB2-F68A65DA36A5}" type="presParOf" srcId="{4D2C4776-ED11-45B3-BA41-5A7D6C170829}" destId="{FE13A653-9E9C-48B3-B68E-78A9E89F9E90}" srcOrd="0" destOrd="0" presId="urn:microsoft.com/office/officeart/2011/layout/HexagonRadial"/>
    <dgm:cxn modelId="{640B9895-68BF-43A0-94A0-11B8C3AD20E9}" type="presParOf" srcId="{8D79AC20-94AE-4117-AD48-6F0203C2B2EB}" destId="{C5E10B18-6FB0-423B-8109-1BB70244053F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Градоначалник</a:t>
          </a:r>
        </a:p>
        <a:p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2.673.000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Плати и надоместоци</a:t>
          </a:r>
        </a:p>
        <a:p>
          <a:r>
            <a:rPr lang="mk-MK" sz="1000" dirty="0" smtClean="0">
              <a:latin typeface="Candara" panose="020E0502030303020204" pitchFamily="34" charset="0"/>
            </a:rPr>
            <a:t>1.673.000</a:t>
          </a:r>
          <a:endParaRPr lang="en-US" sz="1000" dirty="0">
            <a:latin typeface="Candara" panose="020E0502030303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Стоки и услуги          310.000</a:t>
          </a:r>
          <a:endParaRPr lang="en-US" sz="1000" dirty="0">
            <a:latin typeface="Candara" panose="020E0502030303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070F8978-BBDD-42F9-90EA-EFDB2E63D796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Субвенции и трансфери   550.000</a:t>
          </a:r>
          <a:endParaRPr lang="en-US" sz="1000" dirty="0">
            <a:latin typeface="Candara" panose="020E0502030303020204" pitchFamily="34" charset="0"/>
          </a:endParaRPr>
        </a:p>
      </dgm:t>
    </dgm:pt>
    <dgm:pt modelId="{29D34D1E-5297-4D74-98CA-615511B67E52}" type="parTrans" cxnId="{D374B96C-DBFE-437F-96F8-272BD0A6F54D}">
      <dgm:prSet/>
      <dgm:spPr/>
      <dgm:t>
        <a:bodyPr/>
        <a:lstStyle/>
        <a:p>
          <a:endParaRPr lang="en-US"/>
        </a:p>
      </dgm:t>
    </dgm:pt>
    <dgm:pt modelId="{05A27F7F-463B-4377-8760-7BBCA55C91C5}" type="sibTrans" cxnId="{D374B96C-DBFE-437F-96F8-272BD0A6F54D}">
      <dgm:prSet/>
      <dgm:spPr/>
      <dgm:t>
        <a:bodyPr/>
        <a:lstStyle/>
        <a:p>
          <a:endParaRPr lang="en-US"/>
        </a:p>
      </dgm:t>
    </dgm:pt>
    <dgm:pt modelId="{CD5EEEB7-2884-45EC-9A8F-86CCA903FBBE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Резерви и недефинирани расходи                    50.000</a:t>
          </a:r>
          <a:endParaRPr lang="en-US" sz="1000" dirty="0">
            <a:latin typeface="Candara" panose="020E0502030303020204" pitchFamily="34" charset="0"/>
          </a:endParaRPr>
        </a:p>
      </dgm:t>
    </dgm:pt>
    <dgm:pt modelId="{83B9511A-87B2-4CBE-A37A-1B9E820482A3}" type="parTrans" cxnId="{45D4DB91-33AF-443B-9684-D4B122E2B98E}">
      <dgm:prSet/>
      <dgm:spPr/>
      <dgm:t>
        <a:bodyPr/>
        <a:lstStyle/>
        <a:p>
          <a:endParaRPr lang="en-US"/>
        </a:p>
      </dgm:t>
    </dgm:pt>
    <dgm:pt modelId="{C48C9018-8835-4571-ADCA-E68B92AAB7A4}" type="sibTrans" cxnId="{45D4DB91-33AF-443B-9684-D4B122E2B98E}">
      <dgm:prSet/>
      <dgm:spPr/>
      <dgm:t>
        <a:bodyPr/>
        <a:lstStyle/>
        <a:p>
          <a:endParaRPr lang="en-US"/>
        </a:p>
      </dgm:t>
    </dgm:pt>
    <dgm:pt modelId="{97C59A77-8885-4017-9CC9-57ACD4950616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Социјални бенефиции 90.000</a:t>
          </a:r>
          <a:endParaRPr lang="en-US" sz="1000" dirty="0">
            <a:latin typeface="Candara" panose="020E0502030303020204" pitchFamily="34" charset="0"/>
          </a:endParaRPr>
        </a:p>
      </dgm:t>
    </dgm:pt>
    <dgm:pt modelId="{8B71BAF8-40E5-4AF5-BF57-C9B78E2B4621}" type="parTrans" cxnId="{396AF8F9-8F49-4C6A-AD3E-A8AE034B894E}">
      <dgm:prSet/>
      <dgm:spPr/>
      <dgm:t>
        <a:bodyPr/>
        <a:lstStyle/>
        <a:p>
          <a:endParaRPr lang="en-US"/>
        </a:p>
      </dgm:t>
    </dgm:pt>
    <dgm:pt modelId="{A9884B1D-F61A-47C5-957B-ED32D11C3FAB}" type="sibTrans" cxnId="{396AF8F9-8F49-4C6A-AD3E-A8AE034B894E}">
      <dgm:prSet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 custScaleX="112285" custLinFactNeighborX="-1783" custLinFactNeighborY="687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639919E-B0EC-4263-8388-95ACDB08B376}" type="pres">
      <dgm:prSet presAssocID="{09E827FB-5F0B-4330-A8FE-EE2E757B5EC3}" presName="Accent1" presStyleCnt="0"/>
      <dgm:spPr/>
    </dgm:pt>
    <dgm:pt modelId="{A93D396E-6815-4377-9A85-B4AF7AA4EBC3}" type="pres">
      <dgm:prSet presAssocID="{09E827FB-5F0B-4330-A8FE-EE2E757B5EC3}" presName="Accent" presStyleLbl="bgShp" presStyleIdx="0" presStyleCnt="5"/>
      <dgm:spPr/>
    </dgm:pt>
    <dgm:pt modelId="{CF981117-2AD5-4AFB-811A-447A33154E46}" type="pres">
      <dgm:prSet presAssocID="{09E827FB-5F0B-4330-A8FE-EE2E757B5EC3}" presName="Child1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CDD379-46DB-42DA-AFB9-9E3B641D2DD5}" type="pres">
      <dgm:prSet presAssocID="{CD5EEEB7-2884-45EC-9A8F-86CCA903FBBE}" presName="Accent2" presStyleCnt="0"/>
      <dgm:spPr/>
    </dgm:pt>
    <dgm:pt modelId="{5D9328BC-5EB1-493D-9E69-AE9BED5967E6}" type="pres">
      <dgm:prSet presAssocID="{CD5EEEB7-2884-45EC-9A8F-86CCA903FBBE}" presName="Accent" presStyleLbl="bgShp" presStyleIdx="1" presStyleCnt="5"/>
      <dgm:spPr/>
    </dgm:pt>
    <dgm:pt modelId="{B6F82FFF-6998-4E4A-A183-7FA64704BBD4}" type="pres">
      <dgm:prSet presAssocID="{CD5EEEB7-2884-45EC-9A8F-86CCA903FBBE}" presName="Child2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A8A2A-D340-440C-BE78-5CDBF7A5AA42}" type="pres">
      <dgm:prSet presAssocID="{ABAA687D-F5BD-4694-99EC-C12A634BC790}" presName="Accent3" presStyleCnt="0"/>
      <dgm:spPr/>
    </dgm:pt>
    <dgm:pt modelId="{34D479DE-B65E-4604-A6A3-2CCD39165AFE}" type="pres">
      <dgm:prSet presAssocID="{ABAA687D-F5BD-4694-99EC-C12A634BC790}" presName="Accent" presStyleLbl="bgShp" presStyleIdx="2" presStyleCnt="5"/>
      <dgm:spPr/>
    </dgm:pt>
    <dgm:pt modelId="{0D82B8C3-35F3-4E78-A1D6-0D54E7FEBE7B}" type="pres">
      <dgm:prSet presAssocID="{ABAA687D-F5BD-4694-99EC-C12A634BC790}" presName="Child3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1EEC7-5D88-4D46-BDBD-42029386A93A}" type="pres">
      <dgm:prSet presAssocID="{070F8978-BBDD-42F9-90EA-EFDB2E63D796}" presName="Accent4" presStyleCnt="0"/>
      <dgm:spPr/>
    </dgm:pt>
    <dgm:pt modelId="{FDD3B02E-7247-428D-844E-B352CA07513B}" type="pres">
      <dgm:prSet presAssocID="{070F8978-BBDD-42F9-90EA-EFDB2E63D796}" presName="Accent" presStyleLbl="bgShp" presStyleIdx="3" presStyleCnt="5"/>
      <dgm:spPr/>
    </dgm:pt>
    <dgm:pt modelId="{F2DE6D9C-4B0A-4E39-BBBD-A4A9D9831AB8}" type="pres">
      <dgm:prSet presAssocID="{070F8978-BBDD-42F9-90EA-EFDB2E63D796}" presName="Child4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C4776-ED11-45B3-BA41-5A7D6C170829}" type="pres">
      <dgm:prSet presAssocID="{97C59A77-8885-4017-9CC9-57ACD4950616}" presName="Accent5" presStyleCnt="0"/>
      <dgm:spPr/>
    </dgm:pt>
    <dgm:pt modelId="{FE13A653-9E9C-48B3-B68E-78A9E89F9E90}" type="pres">
      <dgm:prSet presAssocID="{97C59A77-8885-4017-9CC9-57ACD4950616}" presName="Accent" presStyleLbl="bgShp" presStyleIdx="4" presStyleCnt="5"/>
      <dgm:spPr/>
    </dgm:pt>
    <dgm:pt modelId="{C5E10B18-6FB0-423B-8109-1BB70244053F}" type="pres">
      <dgm:prSet presAssocID="{97C59A77-8885-4017-9CC9-57ACD4950616}" presName="Child5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45D4DB91-33AF-443B-9684-D4B122E2B98E}" srcId="{2A9BC08A-6E81-4B82-A63F-5FBBBEE5E583}" destId="{CD5EEEB7-2884-45EC-9A8F-86CCA903FBBE}" srcOrd="1" destOrd="0" parTransId="{83B9511A-87B2-4CBE-A37A-1B9E820482A3}" sibTransId="{C48C9018-8835-4571-ADCA-E68B92AAB7A4}"/>
    <dgm:cxn modelId="{2F76E618-15E1-4EEA-8D22-D9F0D1FB6505}" type="presOf" srcId="{B0C1C13D-8D91-469C-A7CB-B72D8C4E6080}" destId="{8D79AC20-94AE-4117-AD48-6F0203C2B2EB}" srcOrd="0" destOrd="0" presId="urn:microsoft.com/office/officeart/2011/layout/HexagonRadial"/>
    <dgm:cxn modelId="{D374B96C-DBFE-437F-96F8-272BD0A6F54D}" srcId="{2A9BC08A-6E81-4B82-A63F-5FBBBEE5E583}" destId="{070F8978-BBDD-42F9-90EA-EFDB2E63D796}" srcOrd="3" destOrd="0" parTransId="{29D34D1E-5297-4D74-98CA-615511B67E52}" sibTransId="{05A27F7F-463B-4377-8760-7BBCA55C91C5}"/>
    <dgm:cxn modelId="{8FAF5A29-35E5-438C-9AAD-4A548B4A5465}" type="presOf" srcId="{2A9BC08A-6E81-4B82-A63F-5FBBBEE5E583}" destId="{DDEB95AD-438C-4ECF-AE6A-8E6FC6DEFE4E}" srcOrd="0" destOrd="0" presId="urn:microsoft.com/office/officeart/2011/layout/HexagonRadial"/>
    <dgm:cxn modelId="{396AF8F9-8F49-4C6A-AD3E-A8AE034B894E}" srcId="{2A9BC08A-6E81-4B82-A63F-5FBBBEE5E583}" destId="{97C59A77-8885-4017-9CC9-57ACD4950616}" srcOrd="4" destOrd="0" parTransId="{8B71BAF8-40E5-4AF5-BF57-C9B78E2B4621}" sibTransId="{A9884B1D-F61A-47C5-957B-ED32D11C3FAB}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467EA851-6A01-4B20-97BD-581EFCFB90F8}" type="presOf" srcId="{09E827FB-5F0B-4330-A8FE-EE2E757B5EC3}" destId="{CF981117-2AD5-4AFB-811A-447A33154E46}" srcOrd="0" destOrd="0" presId="urn:microsoft.com/office/officeart/2011/layout/HexagonRadial"/>
    <dgm:cxn modelId="{BA385ABD-0818-4BD3-9F7D-B022A4AD61BD}" type="presOf" srcId="{070F8978-BBDD-42F9-90EA-EFDB2E63D796}" destId="{F2DE6D9C-4B0A-4E39-BBBD-A4A9D9831AB8}" srcOrd="0" destOrd="0" presId="urn:microsoft.com/office/officeart/2011/layout/HexagonRadial"/>
    <dgm:cxn modelId="{6C7D3B58-F696-4828-82DD-825A83132C64}" type="presOf" srcId="{ABAA687D-F5BD-4694-99EC-C12A634BC790}" destId="{0D82B8C3-35F3-4E78-A1D6-0D54E7FEBE7B}" srcOrd="0" destOrd="0" presId="urn:microsoft.com/office/officeart/2011/layout/HexagonRadial"/>
    <dgm:cxn modelId="{A70803E4-A3FC-4F30-B7E9-870ED5A4F79B}" type="presOf" srcId="{CD5EEEB7-2884-45EC-9A8F-86CCA903FBBE}" destId="{B6F82FFF-6998-4E4A-A183-7FA64704BBD4}" srcOrd="0" destOrd="0" presId="urn:microsoft.com/office/officeart/2011/layout/HexagonRadial"/>
    <dgm:cxn modelId="{B7FFAE8D-6889-42C4-B038-1B7601EFDD06}" srcId="{2A9BC08A-6E81-4B82-A63F-5FBBBEE5E583}" destId="{ABAA687D-F5BD-4694-99EC-C12A634BC790}" srcOrd="2" destOrd="0" parTransId="{988A5BF7-F8E0-4261-BC0C-D33C36D141EB}" sibTransId="{B589E523-B507-4818-97C8-FBD43193CB9F}"/>
    <dgm:cxn modelId="{0220731E-8D90-4C65-892C-164B0E09E9AD}" type="presOf" srcId="{97C59A77-8885-4017-9CC9-57ACD4950616}" destId="{C5E10B18-6FB0-423B-8109-1BB70244053F}" srcOrd="0" destOrd="0" presId="urn:microsoft.com/office/officeart/2011/layout/HexagonRadial"/>
    <dgm:cxn modelId="{35A7C97F-53B8-48E7-BB7B-D3D4257B0B5D}" type="presParOf" srcId="{8D79AC20-94AE-4117-AD48-6F0203C2B2EB}" destId="{DDEB95AD-438C-4ECF-AE6A-8E6FC6DEFE4E}" srcOrd="0" destOrd="0" presId="urn:microsoft.com/office/officeart/2011/layout/HexagonRadial"/>
    <dgm:cxn modelId="{3BD48255-EC12-4805-8C98-036EBF0AC9F8}" type="presParOf" srcId="{8D79AC20-94AE-4117-AD48-6F0203C2B2EB}" destId="{A639919E-B0EC-4263-8388-95ACDB08B376}" srcOrd="1" destOrd="0" presId="urn:microsoft.com/office/officeart/2011/layout/HexagonRadial"/>
    <dgm:cxn modelId="{ADACDEB0-E9A3-484D-922B-DCBAE99A3CC7}" type="presParOf" srcId="{A639919E-B0EC-4263-8388-95ACDB08B376}" destId="{A93D396E-6815-4377-9A85-B4AF7AA4EBC3}" srcOrd="0" destOrd="0" presId="urn:microsoft.com/office/officeart/2011/layout/HexagonRadial"/>
    <dgm:cxn modelId="{D5D116DB-A39A-4EDB-A103-077027032664}" type="presParOf" srcId="{8D79AC20-94AE-4117-AD48-6F0203C2B2EB}" destId="{CF981117-2AD5-4AFB-811A-447A33154E46}" srcOrd="2" destOrd="0" presId="urn:microsoft.com/office/officeart/2011/layout/HexagonRadial"/>
    <dgm:cxn modelId="{E74502BF-D4FB-4D5A-B27E-3EF9E940AEF0}" type="presParOf" srcId="{8D79AC20-94AE-4117-AD48-6F0203C2B2EB}" destId="{17CDD379-46DB-42DA-AFB9-9E3B641D2DD5}" srcOrd="3" destOrd="0" presId="urn:microsoft.com/office/officeart/2011/layout/HexagonRadial"/>
    <dgm:cxn modelId="{EE238855-760D-4697-8205-0A40B6E8AAE5}" type="presParOf" srcId="{17CDD379-46DB-42DA-AFB9-9E3B641D2DD5}" destId="{5D9328BC-5EB1-493D-9E69-AE9BED5967E6}" srcOrd="0" destOrd="0" presId="urn:microsoft.com/office/officeart/2011/layout/HexagonRadial"/>
    <dgm:cxn modelId="{6D3F9DAE-8BE1-44A0-9367-3D5DFAA706B5}" type="presParOf" srcId="{8D79AC20-94AE-4117-AD48-6F0203C2B2EB}" destId="{B6F82FFF-6998-4E4A-A183-7FA64704BBD4}" srcOrd="4" destOrd="0" presId="urn:microsoft.com/office/officeart/2011/layout/HexagonRadial"/>
    <dgm:cxn modelId="{545B51E9-8540-4FCD-BC49-6D02DDC3B073}" type="presParOf" srcId="{8D79AC20-94AE-4117-AD48-6F0203C2B2EB}" destId="{046A8A2A-D340-440C-BE78-5CDBF7A5AA42}" srcOrd="5" destOrd="0" presId="urn:microsoft.com/office/officeart/2011/layout/HexagonRadial"/>
    <dgm:cxn modelId="{2472765C-10FE-454C-A11C-34F7D6E8BD35}" type="presParOf" srcId="{046A8A2A-D340-440C-BE78-5CDBF7A5AA42}" destId="{34D479DE-B65E-4604-A6A3-2CCD39165AFE}" srcOrd="0" destOrd="0" presId="urn:microsoft.com/office/officeart/2011/layout/HexagonRadial"/>
    <dgm:cxn modelId="{2C88FBF8-107C-46F4-9743-8F53F0A99A53}" type="presParOf" srcId="{8D79AC20-94AE-4117-AD48-6F0203C2B2EB}" destId="{0D82B8C3-35F3-4E78-A1D6-0D54E7FEBE7B}" srcOrd="6" destOrd="0" presId="urn:microsoft.com/office/officeart/2011/layout/HexagonRadial"/>
    <dgm:cxn modelId="{D167E2FF-ACEE-4B11-B88C-DA8496A406C3}" type="presParOf" srcId="{8D79AC20-94AE-4117-AD48-6F0203C2B2EB}" destId="{31A1EEC7-5D88-4D46-BDBD-42029386A93A}" srcOrd="7" destOrd="0" presId="urn:microsoft.com/office/officeart/2011/layout/HexagonRadial"/>
    <dgm:cxn modelId="{70209F6C-0CB8-4918-97D7-908142B29931}" type="presParOf" srcId="{31A1EEC7-5D88-4D46-BDBD-42029386A93A}" destId="{FDD3B02E-7247-428D-844E-B352CA07513B}" srcOrd="0" destOrd="0" presId="urn:microsoft.com/office/officeart/2011/layout/HexagonRadial"/>
    <dgm:cxn modelId="{2E6F192E-3096-4A24-861B-8F87FFC4FA4D}" type="presParOf" srcId="{8D79AC20-94AE-4117-AD48-6F0203C2B2EB}" destId="{F2DE6D9C-4B0A-4E39-BBBD-A4A9D9831AB8}" srcOrd="8" destOrd="0" presId="urn:microsoft.com/office/officeart/2011/layout/HexagonRadial"/>
    <dgm:cxn modelId="{F2E97245-C804-4E05-A0DD-0C7D7EBFB82F}" type="presParOf" srcId="{8D79AC20-94AE-4117-AD48-6F0203C2B2EB}" destId="{4D2C4776-ED11-45B3-BA41-5A7D6C170829}" srcOrd="9" destOrd="0" presId="urn:microsoft.com/office/officeart/2011/layout/HexagonRadial"/>
    <dgm:cxn modelId="{06E1B3DB-7E70-4B40-A1DE-85B24E39DB19}" type="presParOf" srcId="{4D2C4776-ED11-45B3-BA41-5A7D6C170829}" destId="{FE13A653-9E9C-48B3-B68E-78A9E89F9E90}" srcOrd="0" destOrd="0" presId="urn:microsoft.com/office/officeart/2011/layout/HexagonRadial"/>
    <dgm:cxn modelId="{E1A4C8EC-5EAE-4D20-B19F-C4D418E45624}" type="presParOf" srcId="{8D79AC20-94AE-4117-AD48-6F0203C2B2EB}" destId="{C5E10B18-6FB0-423B-8109-1BB70244053F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E827FB-5F0B-4330-A8FE-EE2E757B5EC3}">
      <dgm:prSet phldrT="[Text]" custT="1"/>
      <dgm:spPr/>
      <dgm:t>
        <a:bodyPr/>
        <a:lstStyle/>
        <a:p>
          <a:pPr algn="l"/>
          <a:r>
            <a:rPr lang="mk-MK" sz="1000" dirty="0" smtClean="0">
              <a:latin typeface="Candara" panose="020E0502030303020204" pitchFamily="34" charset="0"/>
            </a:rPr>
            <a:t>Купување на опрема и </a:t>
          </a:r>
          <a:r>
            <a:rPr lang="mk-MK" sz="1000" smtClean="0">
              <a:latin typeface="Candara" panose="020E0502030303020204" pitchFamily="34" charset="0"/>
            </a:rPr>
            <a:t>машини 160.000</a:t>
          </a:r>
          <a:endParaRPr lang="mk-MK" sz="1000" dirty="0" smtClean="0">
            <a:latin typeface="Candara" panose="020E0502030303020204" pitchFamily="34" charset="0"/>
          </a:endParaRPr>
        </a:p>
      </dgm:t>
    </dgm:pt>
    <dgm:pt modelId="{2A9BC08A-6E81-4B82-A63F-5FBBBEE5E583}">
      <dgm:prSet phldrT="[Text]" custT="1"/>
      <dgm:spPr/>
      <dgm:t>
        <a:bodyPr/>
        <a:lstStyle/>
        <a:p>
          <a:pPr algn="ctr"/>
          <a:r>
            <a:rPr lang="mk-MK" sz="1400" b="1" dirty="0" smtClean="0">
              <a:latin typeface="Candara" panose="020E0502030303020204" pitchFamily="34" charset="0"/>
            </a:rPr>
            <a:t>Капитални расходи на општината         160.000</a:t>
          </a:r>
          <a:endParaRPr lang="en-US" sz="1400" b="1" dirty="0">
            <a:latin typeface="Candara" panose="020E0502030303020204" pitchFamily="34" charset="0"/>
          </a:endParaRPr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F603F1AC-46AB-4B0C-97EA-7094F79F8973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E2A85-1EF8-4923-AEEC-0CCAB4D1286F}" type="pres">
      <dgm:prSet presAssocID="{B0C1C13D-8D91-469C-A7CB-B72D8C4E6080}" presName="ellipse1" presStyleLbl="vennNode1" presStyleIdx="0" presStyleCnt="1" custScaleX="88931" custScaleY="99762" custLinFactNeighborX="0" custLinFactNeighborY="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F51FFB-4BC4-4601-982C-FCFCAC8593B8}" type="presOf" srcId="{09E827FB-5F0B-4330-A8FE-EE2E757B5EC3}" destId="{92FE2A85-1EF8-4923-AEEC-0CCAB4D1286F}" srcOrd="0" destOrd="1" presId="urn:microsoft.com/office/officeart/2005/8/layout/rings+Icon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A4AE3A65-E458-4122-AC37-9F5A0024607C}" type="presOf" srcId="{2A9BC08A-6E81-4B82-A63F-5FBBBEE5E583}" destId="{92FE2A85-1EF8-4923-AEEC-0CCAB4D1286F}" srcOrd="0" destOrd="0" presId="urn:microsoft.com/office/officeart/2005/8/layout/rings+Icon"/>
    <dgm:cxn modelId="{8D435DF8-E9B0-49BE-BCE1-4D6161CA783D}" type="presOf" srcId="{B0C1C13D-8D91-469C-A7CB-B72D8C4E6080}" destId="{F603F1AC-46AB-4B0C-97EA-7094F79F8973}" srcOrd="0" destOrd="0" presId="urn:microsoft.com/office/officeart/2005/8/layout/rings+Icon"/>
    <dgm:cxn modelId="{BBF68387-303A-4309-BB52-EB21E8B402EA}" type="presParOf" srcId="{F603F1AC-46AB-4B0C-97EA-7094F79F8973}" destId="{92FE2A85-1EF8-4923-AEEC-0CCAB4D1286F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Општинска администраија</a:t>
          </a:r>
        </a:p>
        <a:p>
          <a:r>
            <a:rPr lang="mk-MK" sz="14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12.394.000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09E827FB-5F0B-4330-A8FE-EE2E757B5EC3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Плати и надоместоци</a:t>
          </a:r>
        </a:p>
        <a:p>
          <a:r>
            <a:rPr lang="mk-MK" sz="1000" dirty="0" smtClean="0">
              <a:latin typeface="Candara" panose="020E0502030303020204" pitchFamily="34" charset="0"/>
            </a:rPr>
            <a:t>7.900.000</a:t>
          </a:r>
          <a:endParaRPr lang="en-US" sz="1000" dirty="0">
            <a:latin typeface="Candara" panose="020E0502030303020204" pitchFamily="34" charset="0"/>
          </a:endParaRPr>
        </a:p>
      </dgm:t>
    </dgm:pt>
    <dgm:pt modelId="{5AF45CDB-0CCA-40F3-A8D9-293B7383887D}" type="parTrans" cxnId="{2B463297-7302-45FF-80FA-FB76520F7B2C}">
      <dgm:prSet/>
      <dgm:spPr/>
      <dgm:t>
        <a:bodyPr/>
        <a:lstStyle/>
        <a:p>
          <a:endParaRPr lang="en-US"/>
        </a:p>
      </dgm:t>
    </dgm:pt>
    <dgm:pt modelId="{C3AC26E2-2051-41C0-A079-5681A0662C94}" type="sibTrans" cxnId="{2B463297-7302-45FF-80FA-FB76520F7B2C}">
      <dgm:prSet/>
      <dgm:spPr/>
      <dgm:t>
        <a:bodyPr/>
        <a:lstStyle/>
        <a:p>
          <a:endParaRPr lang="en-US"/>
        </a:p>
      </dgm:t>
    </dgm:pt>
    <dgm:pt modelId="{ABAA687D-F5BD-4694-99EC-C12A634BC790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Стоки и услуги      4.471.000</a:t>
          </a:r>
          <a:endParaRPr lang="en-US" sz="1000" dirty="0">
            <a:latin typeface="Candara" panose="020E0502030303020204" pitchFamily="34" charset="0"/>
          </a:endParaRPr>
        </a:p>
      </dgm:t>
    </dgm:pt>
    <dgm:pt modelId="{988A5BF7-F8E0-4261-BC0C-D33C36D141EB}" type="parTrans" cxnId="{B7FFAE8D-6889-42C4-B038-1B7601EFDD06}">
      <dgm:prSet/>
      <dgm:spPr/>
      <dgm:t>
        <a:bodyPr/>
        <a:lstStyle/>
        <a:p>
          <a:endParaRPr lang="en-US"/>
        </a:p>
      </dgm:t>
    </dgm:pt>
    <dgm:pt modelId="{B589E523-B507-4818-97C8-FBD43193CB9F}" type="sibTrans" cxnId="{B7FFAE8D-6889-42C4-B038-1B7601EFDD06}">
      <dgm:prSet/>
      <dgm:spPr/>
      <dgm:t>
        <a:bodyPr/>
        <a:lstStyle/>
        <a:p>
          <a:endParaRPr lang="en-US"/>
        </a:p>
      </dgm:t>
    </dgm:pt>
    <dgm:pt modelId="{070F8978-BBDD-42F9-90EA-EFDB2E63D796}">
      <dgm:prSet phldrT="[Text]" custT="1"/>
      <dgm:spPr/>
      <dgm:t>
        <a:bodyPr/>
        <a:lstStyle/>
        <a:p>
          <a:r>
            <a:rPr lang="mk-MK" sz="1000" dirty="0" smtClean="0">
              <a:latin typeface="Candara" panose="020E0502030303020204" pitchFamily="34" charset="0"/>
            </a:rPr>
            <a:t>Субвенции и трансфери</a:t>
          </a:r>
        </a:p>
        <a:p>
          <a:r>
            <a:rPr lang="mk-MK" sz="1000" dirty="0" smtClean="0">
              <a:latin typeface="Candara" panose="020E0502030303020204" pitchFamily="34" charset="0"/>
            </a:rPr>
            <a:t>23.000</a:t>
          </a:r>
          <a:endParaRPr lang="en-US" sz="1000" dirty="0">
            <a:latin typeface="Candara" panose="020E0502030303020204" pitchFamily="34" charset="0"/>
          </a:endParaRPr>
        </a:p>
      </dgm:t>
    </dgm:pt>
    <dgm:pt modelId="{29D34D1E-5297-4D74-98CA-615511B67E52}" type="parTrans" cxnId="{D374B96C-DBFE-437F-96F8-272BD0A6F54D}">
      <dgm:prSet/>
      <dgm:spPr/>
      <dgm:t>
        <a:bodyPr/>
        <a:lstStyle/>
        <a:p>
          <a:endParaRPr lang="en-US"/>
        </a:p>
      </dgm:t>
    </dgm:pt>
    <dgm:pt modelId="{05A27F7F-463B-4377-8760-7BBCA55C91C5}" type="sibTrans" cxnId="{D374B96C-DBFE-437F-96F8-272BD0A6F54D}">
      <dgm:prSet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 custScaleX="112285" custLinFactNeighborX="-1783" custLinFactNeighborY="687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639919E-B0EC-4263-8388-95ACDB08B376}" type="pres">
      <dgm:prSet presAssocID="{09E827FB-5F0B-4330-A8FE-EE2E757B5EC3}" presName="Accent1" presStyleCnt="0"/>
      <dgm:spPr/>
    </dgm:pt>
    <dgm:pt modelId="{A93D396E-6815-4377-9A85-B4AF7AA4EBC3}" type="pres">
      <dgm:prSet presAssocID="{09E827FB-5F0B-4330-A8FE-EE2E757B5EC3}" presName="Accent" presStyleLbl="bgShp" presStyleIdx="0" presStyleCnt="3"/>
      <dgm:spPr/>
    </dgm:pt>
    <dgm:pt modelId="{CF981117-2AD5-4AFB-811A-447A33154E46}" type="pres">
      <dgm:prSet presAssocID="{09E827FB-5F0B-4330-A8FE-EE2E757B5EC3}" presName="Child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153FB-92A4-4946-B3AF-F20BAAC53BBE}" type="pres">
      <dgm:prSet presAssocID="{ABAA687D-F5BD-4694-99EC-C12A634BC790}" presName="Accent2" presStyleCnt="0"/>
      <dgm:spPr/>
    </dgm:pt>
    <dgm:pt modelId="{34D479DE-B65E-4604-A6A3-2CCD39165AFE}" type="pres">
      <dgm:prSet presAssocID="{ABAA687D-F5BD-4694-99EC-C12A634BC790}" presName="Accent" presStyleLbl="bgShp" presStyleIdx="1" presStyleCnt="3"/>
      <dgm:spPr/>
    </dgm:pt>
    <dgm:pt modelId="{A77E4921-9E38-4F2E-83FA-52AD3D0A3159}" type="pres">
      <dgm:prSet presAssocID="{ABAA687D-F5BD-4694-99EC-C12A634BC790}" presName="Child2" presStyleLbl="node1" presStyleIdx="1" presStyleCnt="3" custLinFactNeighborX="4402" custLinFactNeighborY="-13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33DFA9-D181-45FC-A994-1E8E4D9A83E0}" type="pres">
      <dgm:prSet presAssocID="{070F8978-BBDD-42F9-90EA-EFDB2E63D796}" presName="Accent3" presStyleCnt="0"/>
      <dgm:spPr/>
    </dgm:pt>
    <dgm:pt modelId="{FDD3B02E-7247-428D-844E-B352CA07513B}" type="pres">
      <dgm:prSet presAssocID="{070F8978-BBDD-42F9-90EA-EFDB2E63D796}" presName="Accent" presStyleLbl="bgShp" presStyleIdx="2" presStyleCnt="3"/>
      <dgm:spPr/>
    </dgm:pt>
    <dgm:pt modelId="{0941BF90-FF88-49B8-AF62-2083E508FEF2}" type="pres">
      <dgm:prSet presAssocID="{070F8978-BBDD-42F9-90EA-EFDB2E63D796}" presName="Child3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6CAB39-B3D2-4DF5-916E-E2A381515472}" type="presOf" srcId="{070F8978-BBDD-42F9-90EA-EFDB2E63D796}" destId="{0941BF90-FF88-49B8-AF62-2083E508FEF2}" srcOrd="0" destOrd="0" presId="urn:microsoft.com/office/officeart/2011/layout/HexagonRadial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7AEA2E10-1F1D-46F9-9B0E-93B73EC9DEE0}" type="presOf" srcId="{09E827FB-5F0B-4330-A8FE-EE2E757B5EC3}" destId="{CF981117-2AD5-4AFB-811A-447A33154E46}" srcOrd="0" destOrd="0" presId="urn:microsoft.com/office/officeart/2011/layout/HexagonRadial"/>
    <dgm:cxn modelId="{D374B96C-DBFE-437F-96F8-272BD0A6F54D}" srcId="{2A9BC08A-6E81-4B82-A63F-5FBBBEE5E583}" destId="{070F8978-BBDD-42F9-90EA-EFDB2E63D796}" srcOrd="2" destOrd="0" parTransId="{29D34D1E-5297-4D74-98CA-615511B67E52}" sibTransId="{05A27F7F-463B-4377-8760-7BBCA55C91C5}"/>
    <dgm:cxn modelId="{AEA96A30-B178-4873-A718-32110BA4A821}" type="presOf" srcId="{2A9BC08A-6E81-4B82-A63F-5FBBBEE5E583}" destId="{DDEB95AD-438C-4ECF-AE6A-8E6FC6DEFE4E}" srcOrd="0" destOrd="0" presId="urn:microsoft.com/office/officeart/2011/layout/HexagonRadial"/>
    <dgm:cxn modelId="{2B463297-7302-45FF-80FA-FB76520F7B2C}" srcId="{2A9BC08A-6E81-4B82-A63F-5FBBBEE5E583}" destId="{09E827FB-5F0B-4330-A8FE-EE2E757B5EC3}" srcOrd="0" destOrd="0" parTransId="{5AF45CDB-0CCA-40F3-A8D9-293B7383887D}" sibTransId="{C3AC26E2-2051-41C0-A079-5681A0662C94}"/>
    <dgm:cxn modelId="{9998766E-4BFD-495F-BED5-5DE8CEBCC0DB}" type="presOf" srcId="{B0C1C13D-8D91-469C-A7CB-B72D8C4E6080}" destId="{8D79AC20-94AE-4117-AD48-6F0203C2B2EB}" srcOrd="0" destOrd="0" presId="urn:microsoft.com/office/officeart/2011/layout/HexagonRadial"/>
    <dgm:cxn modelId="{8FA84324-FA82-4332-ADA3-851484850DA6}" type="presOf" srcId="{ABAA687D-F5BD-4694-99EC-C12A634BC790}" destId="{A77E4921-9E38-4F2E-83FA-52AD3D0A3159}" srcOrd="0" destOrd="0" presId="urn:microsoft.com/office/officeart/2011/layout/HexagonRadial"/>
    <dgm:cxn modelId="{B7FFAE8D-6889-42C4-B038-1B7601EFDD06}" srcId="{2A9BC08A-6E81-4B82-A63F-5FBBBEE5E583}" destId="{ABAA687D-F5BD-4694-99EC-C12A634BC790}" srcOrd="1" destOrd="0" parTransId="{988A5BF7-F8E0-4261-BC0C-D33C36D141EB}" sibTransId="{B589E523-B507-4818-97C8-FBD43193CB9F}"/>
    <dgm:cxn modelId="{CAEB9702-36EC-4546-8BC1-91D3F305AEDD}" type="presParOf" srcId="{8D79AC20-94AE-4117-AD48-6F0203C2B2EB}" destId="{DDEB95AD-438C-4ECF-AE6A-8E6FC6DEFE4E}" srcOrd="0" destOrd="0" presId="urn:microsoft.com/office/officeart/2011/layout/HexagonRadial"/>
    <dgm:cxn modelId="{3218F83E-8C1E-4B7E-8A05-0F8F4DF0BABC}" type="presParOf" srcId="{8D79AC20-94AE-4117-AD48-6F0203C2B2EB}" destId="{A639919E-B0EC-4263-8388-95ACDB08B376}" srcOrd="1" destOrd="0" presId="urn:microsoft.com/office/officeart/2011/layout/HexagonRadial"/>
    <dgm:cxn modelId="{BC18AA09-A988-4140-BA58-D8F0B4EF26E8}" type="presParOf" srcId="{A639919E-B0EC-4263-8388-95ACDB08B376}" destId="{A93D396E-6815-4377-9A85-B4AF7AA4EBC3}" srcOrd="0" destOrd="0" presId="urn:microsoft.com/office/officeart/2011/layout/HexagonRadial"/>
    <dgm:cxn modelId="{B143C270-7B4A-461B-8A64-14D2F604C67E}" type="presParOf" srcId="{8D79AC20-94AE-4117-AD48-6F0203C2B2EB}" destId="{CF981117-2AD5-4AFB-811A-447A33154E46}" srcOrd="2" destOrd="0" presId="urn:microsoft.com/office/officeart/2011/layout/HexagonRadial"/>
    <dgm:cxn modelId="{C2C66B72-953D-48AE-9E06-88C38B447B4F}" type="presParOf" srcId="{8D79AC20-94AE-4117-AD48-6F0203C2B2EB}" destId="{11B153FB-92A4-4946-B3AF-F20BAAC53BBE}" srcOrd="3" destOrd="0" presId="urn:microsoft.com/office/officeart/2011/layout/HexagonRadial"/>
    <dgm:cxn modelId="{3754B907-0E11-438C-9BF8-52EB4EE3FBB0}" type="presParOf" srcId="{11B153FB-92A4-4946-B3AF-F20BAAC53BBE}" destId="{34D479DE-B65E-4604-A6A3-2CCD39165AFE}" srcOrd="0" destOrd="0" presId="urn:microsoft.com/office/officeart/2011/layout/HexagonRadial"/>
    <dgm:cxn modelId="{1C7F67B3-702E-4B32-9170-15DE9DBD77CD}" type="presParOf" srcId="{8D79AC20-94AE-4117-AD48-6F0203C2B2EB}" destId="{A77E4921-9E38-4F2E-83FA-52AD3D0A3159}" srcOrd="4" destOrd="0" presId="urn:microsoft.com/office/officeart/2011/layout/HexagonRadial"/>
    <dgm:cxn modelId="{0732A38C-1870-4C9A-AA1B-CB1D9F61E1F8}" type="presParOf" srcId="{8D79AC20-94AE-4117-AD48-6F0203C2B2EB}" destId="{3133DFA9-D181-45FC-A994-1E8E4D9A83E0}" srcOrd="5" destOrd="0" presId="urn:microsoft.com/office/officeart/2011/layout/HexagonRadial"/>
    <dgm:cxn modelId="{378D4FA6-8632-4B10-88E6-922FE1BDD488}" type="presParOf" srcId="{3133DFA9-D181-45FC-A994-1E8E4D9A83E0}" destId="{FDD3B02E-7247-428D-844E-B352CA07513B}" srcOrd="0" destOrd="0" presId="urn:microsoft.com/office/officeart/2011/layout/HexagonRadial"/>
    <dgm:cxn modelId="{E95D8EDF-8BC7-437B-824F-E49C94939434}" type="presParOf" srcId="{8D79AC20-94AE-4117-AD48-6F0203C2B2EB}" destId="{0941BF90-FF88-49B8-AF62-2083E508FEF2}" srcOrd="6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11/layout/HexagonRadial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pPr algn="ctr"/>
          <a:r>
            <a:rPr lang="mk-MK" sz="1400" b="1" dirty="0" smtClean="0">
              <a:latin typeface="Candara" panose="020E0502030303020204" pitchFamily="34" charset="0"/>
            </a:rPr>
            <a:t>Јавно осветлување                        2.060.000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8D79AC20-94AE-4117-AD48-6F0203C2B2EB}" type="pres">
      <dgm:prSet presAssocID="{B0C1C13D-8D91-469C-A7CB-B72D8C4E60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DEB95AD-438C-4ECF-AE6A-8E6FC6DEFE4E}" type="pres">
      <dgm:prSet presAssocID="{2A9BC08A-6E81-4B82-A63F-5FBBBEE5E583}" presName="Parent" presStyleLbl="node0" presStyleIdx="0" presStyleCnt="1" custLinFactNeighborX="1351" custLinFactNeighborY="-487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</dgm:ptLst>
  <dgm:cxnLst>
    <dgm:cxn modelId="{25EE4EED-AFBD-468A-90D7-1525169C32CD}" type="presOf" srcId="{2A9BC08A-6E81-4B82-A63F-5FBBBEE5E583}" destId="{DDEB95AD-438C-4ECF-AE6A-8E6FC6DEFE4E}" srcOrd="0" destOrd="0" presId="urn:microsoft.com/office/officeart/2011/layout/HexagonRadial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74168022-A0F6-4C12-8155-5C77D3F3A60E}" type="presOf" srcId="{B0C1C13D-8D91-469C-A7CB-B72D8C4E6080}" destId="{8D79AC20-94AE-4117-AD48-6F0203C2B2EB}" srcOrd="0" destOrd="0" presId="urn:microsoft.com/office/officeart/2011/layout/HexagonRadial"/>
    <dgm:cxn modelId="{B2DFBCC5-6E49-4332-B45F-0238862C94E3}" type="presParOf" srcId="{8D79AC20-94AE-4117-AD48-6F0203C2B2EB}" destId="{DDEB95AD-438C-4ECF-AE6A-8E6FC6DEFE4E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C1C13D-8D91-469C-A7CB-B72D8C4E6080}" type="doc">
      <dgm:prSet loTypeId="urn:microsoft.com/office/officeart/2005/8/layout/rings+Icon" loCatId="officeonlin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9BC08A-6E81-4B82-A63F-5FBBBEE5E583}">
      <dgm:prSet phldrT="[Text]" custT="1"/>
      <dgm:spPr/>
      <dgm:t>
        <a:bodyPr/>
        <a:lstStyle/>
        <a:p>
          <a:r>
            <a:rPr lang="mk-MK" sz="1400" b="1" dirty="0" smtClean="0">
              <a:latin typeface="Candara" panose="020E0502030303020204" pitchFamily="34" charset="0"/>
            </a:rPr>
            <a:t>Одржување и заштита на локални улици и патишта 250.000</a:t>
          </a:r>
          <a:endParaRPr lang="en-US" sz="1400" b="1" dirty="0">
            <a:latin typeface="Candara" panose="020E0502030303020204" pitchFamily="34" charset="0"/>
          </a:endParaRPr>
        </a:p>
      </dgm:t>
    </dgm:pt>
    <dgm:pt modelId="{98B4F318-0A12-4A55-9F9D-99224996C571}" type="parTrans" cxnId="{81F54ED0-FDD2-415E-BA02-B18E6A27CDD2}">
      <dgm:prSet/>
      <dgm:spPr/>
      <dgm:t>
        <a:bodyPr/>
        <a:lstStyle/>
        <a:p>
          <a:endParaRPr lang="en-US"/>
        </a:p>
      </dgm:t>
    </dgm:pt>
    <dgm:pt modelId="{F1A73CBD-B0AE-43D0-ABE1-B545344192C3}" type="sibTrans" cxnId="{81F54ED0-FDD2-415E-BA02-B18E6A27CDD2}">
      <dgm:prSet/>
      <dgm:spPr/>
      <dgm:t>
        <a:bodyPr/>
        <a:lstStyle/>
        <a:p>
          <a:endParaRPr lang="en-US"/>
        </a:p>
      </dgm:t>
    </dgm:pt>
    <dgm:pt modelId="{F603F1AC-46AB-4B0C-97EA-7094F79F8973}" type="pres">
      <dgm:prSet presAssocID="{B0C1C13D-8D91-469C-A7CB-B72D8C4E6080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E2A85-1EF8-4923-AEEC-0CCAB4D1286F}" type="pres">
      <dgm:prSet presAssocID="{B0C1C13D-8D91-469C-A7CB-B72D8C4E6080}" presName="ellipse1" presStyleLbl="vennNode1" presStyleIdx="0" presStyleCnt="1" custScaleX="93859" custScaleY="100000" custLinFactNeighborX="5885" custLinFactNeighborY="-58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86BB1-A956-434B-94CC-2D52B0681E6E}" type="presOf" srcId="{2A9BC08A-6E81-4B82-A63F-5FBBBEE5E583}" destId="{92FE2A85-1EF8-4923-AEEC-0CCAB4D1286F}" srcOrd="0" destOrd="0" presId="urn:microsoft.com/office/officeart/2005/8/layout/rings+Icon"/>
    <dgm:cxn modelId="{81F54ED0-FDD2-415E-BA02-B18E6A27CDD2}" srcId="{B0C1C13D-8D91-469C-A7CB-B72D8C4E6080}" destId="{2A9BC08A-6E81-4B82-A63F-5FBBBEE5E583}" srcOrd="0" destOrd="0" parTransId="{98B4F318-0A12-4A55-9F9D-99224996C571}" sibTransId="{F1A73CBD-B0AE-43D0-ABE1-B545344192C3}"/>
    <dgm:cxn modelId="{0F9505A3-108A-411A-A18B-6125E411FBD5}" type="presOf" srcId="{B0C1C13D-8D91-469C-A7CB-B72D8C4E6080}" destId="{F603F1AC-46AB-4B0C-97EA-7094F79F8973}" srcOrd="0" destOrd="0" presId="urn:microsoft.com/office/officeart/2005/8/layout/rings+Icon"/>
    <dgm:cxn modelId="{C86D08ED-9546-4CE9-B287-6F652775CBCA}" type="presParOf" srcId="{F603F1AC-46AB-4B0C-97EA-7094F79F8973}" destId="{92FE2A85-1EF8-4923-AEEC-0CCAB4D1286F}" srcOrd="0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FBDE903-3B4A-4C8A-A094-969DE0717529}">
      <dgm:prSet phldrT="[Text]" custT="1"/>
      <dgm:spPr/>
      <dgm:t>
        <a:bodyPr/>
        <a:lstStyle/>
        <a:p>
          <a:r>
            <a:rPr lang="mk-MK" sz="1500" dirty="0" smtClean="0">
              <a:latin typeface="Candara" panose="020E0502030303020204" pitchFamily="34" charset="0"/>
            </a:rPr>
            <a:t>Изградба и реконструкција на локални патишта 3.316.000</a:t>
          </a:r>
          <a:endParaRPr lang="en-US" sz="1500" dirty="0">
            <a:latin typeface="Candara" panose="020E0502030303020204" pitchFamily="34" charset="0"/>
          </a:endParaRPr>
        </a:p>
      </dgm:t>
    </dgm:pt>
    <dgm:pt modelId="{D25EB5D8-E8B5-4505-AA70-3D3775000D0A}" type="parTrans" cxnId="{F5CD5B9E-1B5E-46BC-921F-7B5BD65884DE}">
      <dgm:prSet/>
      <dgm:spPr/>
      <dgm:t>
        <a:bodyPr/>
        <a:lstStyle/>
        <a:p>
          <a:endParaRPr lang="en-US"/>
        </a:p>
      </dgm:t>
    </dgm:pt>
    <dgm:pt modelId="{0C0A73C3-35A2-448C-8081-B6A349C2AB1C}" type="sibTrans" cxnId="{F5CD5B9E-1B5E-46BC-921F-7B5BD65884DE}">
      <dgm:prSet/>
      <dgm:spPr/>
      <dgm:t>
        <a:bodyPr/>
        <a:lstStyle/>
        <a:p>
          <a:endParaRPr lang="en-US"/>
        </a:p>
      </dgm:t>
    </dgm:pt>
    <dgm:pt modelId="{7C03EBBA-E2A0-40C4-9F8E-EBF9DF6D531B}">
      <dgm:prSet phldrT="[Text]" custT="1"/>
      <dgm:spPr/>
      <dgm:t>
        <a:bodyPr/>
        <a:lstStyle/>
        <a:p>
          <a:r>
            <a:rPr lang="mk-MK" sz="1500" dirty="0" smtClean="0">
              <a:latin typeface="Candara" panose="020E0502030303020204" pitchFamily="34" charset="0"/>
            </a:rPr>
            <a:t>Реконструкција на детски парк во центарот на Вевчани 2.582.000</a:t>
          </a:r>
          <a:endParaRPr lang="en-US" sz="1500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12B72618-EB6D-4384-AC00-DEF4BD04BFC1}">
      <dgm:prSet phldrT="[Text]" custT="1"/>
      <dgm:spPr/>
      <dgm:t>
        <a:bodyPr lIns="43200" tIns="216000" rIns="43200" bIns="216000"/>
        <a:lstStyle/>
        <a:p>
          <a:pPr algn="l"/>
          <a:r>
            <a:rPr lang="mk-MK" sz="1050" dirty="0" smtClean="0">
              <a:latin typeface="Candara" panose="020E0502030303020204" pitchFamily="34" charset="0"/>
            </a:rPr>
            <a:t>Реконструкција на други објекти -2.557.000 денари </a:t>
          </a:r>
          <a:endParaRPr lang="en-US" sz="1050" dirty="0">
            <a:latin typeface="Candara" panose="020E0502030303020204" pitchFamily="34" charset="0"/>
          </a:endParaRPr>
        </a:p>
      </dgm:t>
    </dgm:pt>
    <dgm:pt modelId="{2CB3086A-5883-4F2E-9981-6BAFD840E64D}" type="parTrans" cxnId="{255CC811-AC0F-4998-888D-6F8F967EF648}">
      <dgm:prSet/>
      <dgm:spPr/>
      <dgm:t>
        <a:bodyPr/>
        <a:lstStyle/>
        <a:p>
          <a:endParaRPr lang="en-US"/>
        </a:p>
      </dgm:t>
    </dgm:pt>
    <dgm:pt modelId="{AE58B87E-C364-4D47-A906-C53D787E2CE7}" type="sibTrans" cxnId="{255CC811-AC0F-4998-888D-6F8F967EF648}">
      <dgm:prSet/>
      <dgm:spPr/>
      <dgm:t>
        <a:bodyPr/>
        <a:lstStyle/>
        <a:p>
          <a:endParaRPr lang="en-US"/>
        </a:p>
      </dgm:t>
    </dgm:pt>
    <dgm:pt modelId="{A460B322-0407-48A1-8EA8-118F546A39A8}">
      <dgm:prSet phldrT="[Text]" custT="1"/>
      <dgm:spPr/>
      <dgm:t>
        <a:bodyPr/>
        <a:lstStyle/>
        <a:p>
          <a:r>
            <a:rPr lang="mk-MK" sz="1500" dirty="0" smtClean="0">
              <a:latin typeface="Candara" panose="020E0502030303020204" pitchFamily="34" charset="0"/>
            </a:rPr>
            <a:t>Изградна на ситеми за пречистување на одпадни води 1.932.000</a:t>
          </a:r>
          <a:endParaRPr lang="en-US" sz="1500" dirty="0">
            <a:latin typeface="Candara" panose="020E0502030303020204" pitchFamily="34" charset="0"/>
          </a:endParaRPr>
        </a:p>
      </dgm:t>
    </dgm:pt>
    <dgm:pt modelId="{6BBD2D91-BBE2-41B9-89F9-6398DB1DF0D1}" type="parTrans" cxnId="{BFC43C73-5C15-44B7-9C94-F1B1098AE3EC}">
      <dgm:prSet/>
      <dgm:spPr/>
      <dgm:t>
        <a:bodyPr/>
        <a:lstStyle/>
        <a:p>
          <a:endParaRPr lang="en-US"/>
        </a:p>
      </dgm:t>
    </dgm:pt>
    <dgm:pt modelId="{0ADC6D5D-20EB-4D6A-B102-88673A6BC091}" type="sibTrans" cxnId="{BFC43C73-5C15-44B7-9C94-F1B1098AE3EC}">
      <dgm:prSet/>
      <dgm:spPr/>
      <dgm:t>
        <a:bodyPr/>
        <a:lstStyle/>
        <a:p>
          <a:endParaRPr lang="en-US"/>
        </a:p>
      </dgm:t>
    </dgm:pt>
    <dgm:pt modelId="{25965440-8E96-4B32-A490-F9C61B3FA92C}">
      <dgm:prSet phldrT="[Text]" custT="1"/>
      <dgm:spPr/>
      <dgm:t>
        <a:bodyPr lIns="43200" tIns="324000" rIns="43200" bIns="216000"/>
        <a:lstStyle/>
        <a:p>
          <a:pPr indent="0" algn="l">
            <a:lnSpc>
              <a:spcPct val="100000"/>
            </a:lnSpc>
            <a:spcAft>
              <a:spcPts val="0"/>
            </a:spcAft>
          </a:pPr>
          <a:endParaRPr lang="en-US" sz="1100" dirty="0">
            <a:latin typeface="Candara" panose="020E0502030303020204" pitchFamily="34" charset="0"/>
          </a:endParaRPr>
        </a:p>
      </dgm:t>
    </dgm:pt>
    <dgm:pt modelId="{F57046A6-706C-4029-B512-2E68A762A9AD}" type="parTrans" cxnId="{74F0BF8C-29DE-40D6-BAC7-CF2D205B7E52}">
      <dgm:prSet/>
      <dgm:spPr/>
      <dgm:t>
        <a:bodyPr/>
        <a:lstStyle/>
        <a:p>
          <a:endParaRPr lang="en-US"/>
        </a:p>
      </dgm:t>
    </dgm:pt>
    <dgm:pt modelId="{EDD056F9-85B8-4197-B720-0321B68230EE}" type="sibTrans" cxnId="{74F0BF8C-29DE-40D6-BAC7-CF2D205B7E52}">
      <dgm:prSet/>
      <dgm:spPr/>
      <dgm:t>
        <a:bodyPr/>
        <a:lstStyle/>
        <a:p>
          <a:endParaRPr lang="en-US"/>
        </a:p>
      </dgm:t>
    </dgm:pt>
    <dgm:pt modelId="{42BAD4D9-95CC-4EC3-916C-9DF6793951FF}">
      <dgm:prSet phldrT="[Text]" custT="1"/>
      <dgm:spPr/>
      <dgm:t>
        <a:bodyPr lIns="43200" tIns="324000" rIns="43200" bIns="216000"/>
        <a:lstStyle/>
        <a:p>
          <a:pPr indent="0" algn="l">
            <a:lnSpc>
              <a:spcPct val="100000"/>
            </a:lnSpc>
            <a:spcAft>
              <a:spcPts val="0"/>
            </a:spcAft>
          </a:pPr>
          <a:r>
            <a:rPr lang="mk-MK" sz="1100" dirty="0" smtClean="0">
              <a:latin typeface="Candara" panose="020E0502030303020204" pitchFamily="34" charset="0"/>
            </a:rPr>
            <a:t>Надзор над изградба 40.000 денари </a:t>
          </a:r>
          <a:endParaRPr lang="en-US" sz="1100" dirty="0">
            <a:latin typeface="Candara" panose="020E0502030303020204" pitchFamily="34" charset="0"/>
          </a:endParaRPr>
        </a:p>
      </dgm:t>
    </dgm:pt>
    <dgm:pt modelId="{D2E14D4E-C5A0-49C1-A27E-28B60E1C4546}" type="parTrans" cxnId="{9D46832F-66CD-48FE-9B9B-E39C71F0ADAC}">
      <dgm:prSet/>
      <dgm:spPr/>
      <dgm:t>
        <a:bodyPr/>
        <a:lstStyle/>
        <a:p>
          <a:endParaRPr lang="en-US"/>
        </a:p>
      </dgm:t>
    </dgm:pt>
    <dgm:pt modelId="{1DF3D462-E9EE-4BCA-8992-6408A52A49CD}" type="sibTrans" cxnId="{9D46832F-66CD-48FE-9B9B-E39C71F0ADAC}">
      <dgm:prSet/>
      <dgm:spPr/>
      <dgm:t>
        <a:bodyPr/>
        <a:lstStyle/>
        <a:p>
          <a:endParaRPr lang="en-US"/>
        </a:p>
      </dgm:t>
    </dgm:pt>
    <dgm:pt modelId="{78181FB7-8F12-4160-B01D-1B678C9C0027}">
      <dgm:prSet phldrT="[Text]" custT="1"/>
      <dgm:spPr/>
      <dgm:t>
        <a:bodyPr lIns="43200" tIns="324000" rIns="43200" bIns="216000"/>
        <a:lstStyle/>
        <a:p>
          <a:pPr indent="0" algn="l">
            <a:lnSpc>
              <a:spcPct val="100000"/>
            </a:lnSpc>
            <a:spcAft>
              <a:spcPts val="0"/>
            </a:spcAft>
          </a:pPr>
          <a:endParaRPr lang="en-US" sz="1100" dirty="0">
            <a:latin typeface="Candara" panose="020E0502030303020204" pitchFamily="34" charset="0"/>
          </a:endParaRPr>
        </a:p>
      </dgm:t>
    </dgm:pt>
    <dgm:pt modelId="{EE6330EE-2497-4F27-A538-05023A05067C}" type="parTrans" cxnId="{D9384845-5A7F-4095-8994-FE19ACED8C74}">
      <dgm:prSet/>
      <dgm:spPr/>
      <dgm:t>
        <a:bodyPr/>
        <a:lstStyle/>
        <a:p>
          <a:endParaRPr lang="en-US"/>
        </a:p>
      </dgm:t>
    </dgm:pt>
    <dgm:pt modelId="{B6848270-5F08-4107-8EF2-F9691E752328}" type="sibTrans" cxnId="{D9384845-5A7F-4095-8994-FE19ACED8C74}">
      <dgm:prSet/>
      <dgm:spPr/>
      <dgm:t>
        <a:bodyPr/>
        <a:lstStyle/>
        <a:p>
          <a:endParaRPr lang="en-US"/>
        </a:p>
      </dgm:t>
    </dgm:pt>
    <dgm:pt modelId="{E4DE9CCE-C1F4-40B7-8A18-5F09A397EB80}">
      <dgm:prSet phldrT="[Text]" custT="1"/>
      <dgm:spPr/>
      <dgm:t>
        <a:bodyPr lIns="43200" tIns="324000" rIns="43200" bIns="216000"/>
        <a:lstStyle/>
        <a:p>
          <a:pPr indent="0" algn="l">
            <a:lnSpc>
              <a:spcPct val="100000"/>
            </a:lnSpc>
            <a:spcAft>
              <a:spcPts val="0"/>
            </a:spcAft>
          </a:pPr>
          <a:r>
            <a:rPr lang="mk-MK" sz="1100" dirty="0" smtClean="0">
              <a:latin typeface="Candara" panose="020E0502030303020204" pitchFamily="34" charset="0"/>
            </a:rPr>
            <a:t>Изградба на канализациона линија крак 27   -1.892.000 денари</a:t>
          </a:r>
          <a:endParaRPr lang="en-US" sz="1100" dirty="0">
            <a:latin typeface="Candara" panose="020E0502030303020204" pitchFamily="34" charset="0"/>
          </a:endParaRPr>
        </a:p>
      </dgm:t>
    </dgm:pt>
    <dgm:pt modelId="{E173F141-2C83-479D-960A-5FB7B0454BD4}" type="sibTrans" cxnId="{2FBB8A03-6F92-4C05-9878-07FF4798D93D}">
      <dgm:prSet/>
      <dgm:spPr/>
      <dgm:t>
        <a:bodyPr/>
        <a:lstStyle/>
        <a:p>
          <a:endParaRPr lang="en-US"/>
        </a:p>
      </dgm:t>
    </dgm:pt>
    <dgm:pt modelId="{0061011F-C146-44C0-83BF-BA00682A205B}" type="parTrans" cxnId="{2FBB8A03-6F92-4C05-9878-07FF4798D93D}">
      <dgm:prSet/>
      <dgm:spPr/>
      <dgm:t>
        <a:bodyPr/>
        <a:lstStyle/>
        <a:p>
          <a:endParaRPr lang="en-US"/>
        </a:p>
      </dgm:t>
    </dgm:pt>
    <dgm:pt modelId="{6CD1496C-52B7-4976-928A-44A64E1D409E}">
      <dgm:prSet phldrT="[Text]" custT="1"/>
      <dgm:spPr/>
      <dgm:t>
        <a:bodyPr lIns="43200" tIns="216000" rIns="43200" bIns="216000"/>
        <a:lstStyle/>
        <a:p>
          <a:pPr algn="l"/>
          <a:r>
            <a:rPr lang="mk-MK" sz="1050" dirty="0" smtClean="0">
              <a:latin typeface="Candara" panose="020E0502030303020204" pitchFamily="34" charset="0"/>
            </a:rPr>
            <a:t>Надзор над изградна 25.000 денари </a:t>
          </a:r>
          <a:endParaRPr lang="en-US" sz="1050" dirty="0">
            <a:latin typeface="Candara" panose="020E0502030303020204" pitchFamily="34" charset="0"/>
          </a:endParaRPr>
        </a:p>
      </dgm:t>
    </dgm:pt>
    <dgm:pt modelId="{402D3147-9B16-4CFE-925C-B8CCBA28D641}" type="parTrans" cxnId="{777A1EA8-1B65-4900-BCBD-89B7BF598428}">
      <dgm:prSet/>
      <dgm:spPr/>
      <dgm:t>
        <a:bodyPr/>
        <a:lstStyle/>
        <a:p>
          <a:endParaRPr lang="en-US"/>
        </a:p>
      </dgm:t>
    </dgm:pt>
    <dgm:pt modelId="{2C7E1040-E76E-4957-92E8-4A0345909890}" type="sibTrans" cxnId="{777A1EA8-1B65-4900-BCBD-89B7BF598428}">
      <dgm:prSet/>
      <dgm:spPr/>
      <dgm:t>
        <a:bodyPr/>
        <a:lstStyle/>
        <a:p>
          <a:endParaRPr lang="en-US"/>
        </a:p>
      </dgm:t>
    </dgm:pt>
    <dgm:pt modelId="{28CAD85A-9ACD-4EA1-ACE8-D8CAE877EB87}">
      <dgm:prSet phldrT="[Text]" custT="1"/>
      <dgm:spPr/>
      <dgm:t>
        <a:bodyPr lIns="43200" tIns="216000" rIns="43200" bIns="216000"/>
        <a:lstStyle/>
        <a:p>
          <a:pPr marL="57150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100" dirty="0">
            <a:latin typeface="Candara" panose="020E0502030303020204" pitchFamily="34" charset="0"/>
          </a:endParaRPr>
        </a:p>
      </dgm:t>
    </dgm:pt>
    <dgm:pt modelId="{82E7999F-8D39-4BDD-A7BA-06737F42A3B6}" type="parTrans" cxnId="{106D1599-38AC-4D40-8C4B-4272D556E8EE}">
      <dgm:prSet/>
      <dgm:spPr/>
      <dgm:t>
        <a:bodyPr/>
        <a:lstStyle/>
        <a:p>
          <a:endParaRPr lang="en-US"/>
        </a:p>
      </dgm:t>
    </dgm:pt>
    <dgm:pt modelId="{A94CCBD5-0CEF-424F-BF5E-6465D5F5EAAB}" type="sibTrans" cxnId="{106D1599-38AC-4D40-8C4B-4272D556E8EE}">
      <dgm:prSet/>
      <dgm:spPr/>
      <dgm:t>
        <a:bodyPr/>
        <a:lstStyle/>
        <a:p>
          <a:endParaRPr lang="en-US"/>
        </a:p>
      </dgm:t>
    </dgm:pt>
    <dgm:pt modelId="{E20FB43A-98BB-45BB-A445-93BFC2D1CDCB}">
      <dgm:prSet phldrT="[Text]" custT="1"/>
      <dgm:spPr/>
      <dgm:t>
        <a:bodyPr lIns="43200" tIns="216000" rIns="43200" bIns="216000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k-MK" sz="1100" dirty="0" smtClean="0">
              <a:latin typeface="Candara" panose="020E0502030303020204" pitchFamily="34" charset="0"/>
            </a:rPr>
            <a:t> подготвување на проекти за улици -200.000 денари </a:t>
          </a:r>
          <a:endParaRPr lang="en-US" sz="1100" dirty="0">
            <a:latin typeface="Candara" panose="020E0502030303020204" pitchFamily="34" charset="0"/>
          </a:endParaRPr>
        </a:p>
      </dgm:t>
    </dgm:pt>
    <dgm:pt modelId="{9A5B75BF-D4B8-4414-9E92-5FABD434327A}" type="parTrans" cxnId="{8BADAFD7-1E8A-4544-BB75-86802BBCE585}">
      <dgm:prSet/>
      <dgm:spPr/>
      <dgm:t>
        <a:bodyPr/>
        <a:lstStyle/>
        <a:p>
          <a:endParaRPr lang="en-US"/>
        </a:p>
      </dgm:t>
    </dgm:pt>
    <dgm:pt modelId="{DFA5EB95-B22F-4DDD-95CF-1E9530A3E88B}" type="sibTrans" cxnId="{8BADAFD7-1E8A-4544-BB75-86802BBCE585}">
      <dgm:prSet/>
      <dgm:spPr/>
      <dgm:t>
        <a:bodyPr/>
        <a:lstStyle/>
        <a:p>
          <a:endParaRPr lang="en-US"/>
        </a:p>
      </dgm:t>
    </dgm:pt>
    <dgm:pt modelId="{5A2C1697-1C58-4922-B737-527FE431C740}">
      <dgm:prSet phldrT="[Text]" custT="1"/>
      <dgm:spPr/>
      <dgm:t>
        <a:bodyPr lIns="43200" tIns="216000" rIns="43200" bIns="216000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mk-MK" sz="1100" dirty="0" smtClean="0">
              <a:latin typeface="Candara" panose="020E0502030303020204" pitchFamily="34" charset="0"/>
            </a:rPr>
            <a:t>Реконструкција на улица Центар Дејков Мост 2.786.000, надзор над изградба 30.000 денари,     </a:t>
          </a:r>
          <a:endParaRPr lang="en-US" sz="1100" dirty="0">
            <a:latin typeface="Candara" panose="020E0502030303020204" pitchFamily="34" charset="0"/>
          </a:endParaRPr>
        </a:p>
      </dgm:t>
    </dgm:pt>
    <dgm:pt modelId="{AD21ACF4-753D-4829-BEFB-036131D75F35}" type="parTrans" cxnId="{86820CD0-CE32-47A4-B0D2-6126814CA7AA}">
      <dgm:prSet/>
      <dgm:spPr/>
      <dgm:t>
        <a:bodyPr/>
        <a:lstStyle/>
        <a:p>
          <a:endParaRPr lang="en-US"/>
        </a:p>
      </dgm:t>
    </dgm:pt>
    <dgm:pt modelId="{77A79BAA-42CB-4B01-B69C-80D9EA77AD4C}" type="sibTrans" cxnId="{86820CD0-CE32-47A4-B0D2-6126814CA7AA}">
      <dgm:prSet/>
      <dgm:spPr/>
      <dgm:t>
        <a:bodyPr/>
        <a:lstStyle/>
        <a:p>
          <a:endParaRPr lang="en-US"/>
        </a:p>
      </dgm:t>
    </dgm:pt>
    <dgm:pt modelId="{2FFBCCA7-6A10-4D32-91E2-F38268D574C8}">
      <dgm:prSet phldrT="[Text]" custT="1"/>
      <dgm:spPr/>
      <dgm:t>
        <a:bodyPr lIns="43200" tIns="216000" rIns="43200" bIns="216000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dirty="0">
            <a:latin typeface="Candara" panose="020E0502030303020204" pitchFamily="34" charset="0"/>
          </a:endParaRPr>
        </a:p>
      </dgm:t>
    </dgm:pt>
    <dgm:pt modelId="{C63070F8-647C-4DB3-B03B-A92362033DEC}" type="parTrans" cxnId="{3ED0323B-D37B-41B9-9F2F-CACA6C022802}">
      <dgm:prSet/>
      <dgm:spPr/>
      <dgm:t>
        <a:bodyPr/>
        <a:lstStyle/>
        <a:p>
          <a:endParaRPr lang="en-US"/>
        </a:p>
      </dgm:t>
    </dgm:pt>
    <dgm:pt modelId="{BB4F736E-BCC4-40EB-9E8E-FAE43082132B}" type="sibTrans" cxnId="{3ED0323B-D37B-41B9-9F2F-CACA6C022802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CBC81-7C59-45A9-B91C-1757009C3675}" type="pres">
      <dgm:prSet presAssocID="{BFBDE903-3B4A-4C8A-A094-969DE0717529}" presName="linNode" presStyleCnt="0"/>
      <dgm:spPr/>
      <dgm:t>
        <a:bodyPr/>
        <a:lstStyle/>
        <a:p>
          <a:endParaRPr lang="en-US"/>
        </a:p>
      </dgm:t>
    </dgm:pt>
    <dgm:pt modelId="{60F122D3-070D-4AA6-B09C-6E4E902C325C}" type="pres">
      <dgm:prSet presAssocID="{BFBDE903-3B4A-4C8A-A094-969DE071752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05813-5EC5-43BE-A89C-A524021CCF8F}" type="pres">
      <dgm:prSet presAssocID="{BFBDE903-3B4A-4C8A-A094-969DE0717529}" presName="descendantText" presStyleLbl="alignAccFollowNode1" presStyleIdx="0" presStyleCnt="3" custLinFactNeighborX="-567" custLinFactNeighborY="107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4F11-840D-4722-BC3C-54BD6CAF1659}" type="pres">
      <dgm:prSet presAssocID="{0C0A73C3-35A2-448C-8081-B6A349C2AB1C}" presName="sp" presStyleCnt="0"/>
      <dgm:spPr/>
      <dgm:t>
        <a:bodyPr/>
        <a:lstStyle/>
        <a:p>
          <a:endParaRPr lang="en-US"/>
        </a:p>
      </dgm:t>
    </dgm:pt>
    <dgm:pt modelId="{95B30170-A645-4E43-8793-DD5936ABC22B}" type="pres">
      <dgm:prSet presAssocID="{7C03EBBA-E2A0-40C4-9F8E-EBF9DF6D531B}" presName="linNode" presStyleCnt="0"/>
      <dgm:spPr/>
      <dgm:t>
        <a:bodyPr/>
        <a:lstStyle/>
        <a:p>
          <a:endParaRPr lang="en-US"/>
        </a:p>
      </dgm:t>
    </dgm:pt>
    <dgm:pt modelId="{7EEB52BB-DEFF-4261-A4C4-DCF62D230410}" type="pres">
      <dgm:prSet presAssocID="{7C03EBBA-E2A0-40C4-9F8E-EBF9DF6D531B}" presName="parentText" presStyleLbl="node1" presStyleIdx="1" presStyleCnt="3" custLinFactNeighborX="-2129" custLinFactNeighborY="-685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7939A-C3DA-4F1E-B7C2-88CA52655FA0}" type="pres">
      <dgm:prSet presAssocID="{7C03EBBA-E2A0-40C4-9F8E-EBF9DF6D531B}" presName="descendantText" presStyleLbl="alignAccFollowNode1" presStyleIdx="1" presStyleCnt="3" custScaleY="119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3007C0-64D8-4C85-9A70-8A78996CD86D}" type="pres">
      <dgm:prSet presAssocID="{280CCC33-C027-463B-B224-E78586D60E42}" presName="sp" presStyleCnt="0"/>
      <dgm:spPr/>
      <dgm:t>
        <a:bodyPr/>
        <a:lstStyle/>
        <a:p>
          <a:endParaRPr lang="en-US"/>
        </a:p>
      </dgm:t>
    </dgm:pt>
    <dgm:pt modelId="{12C59F48-6748-466C-A5A6-4BC393EA8EEB}" type="pres">
      <dgm:prSet presAssocID="{A460B322-0407-48A1-8EA8-118F546A39A8}" presName="linNode" presStyleCnt="0"/>
      <dgm:spPr/>
      <dgm:t>
        <a:bodyPr/>
        <a:lstStyle/>
        <a:p>
          <a:endParaRPr lang="en-US"/>
        </a:p>
      </dgm:t>
    </dgm:pt>
    <dgm:pt modelId="{805D8226-23F7-4EA1-86DD-725AD3BCE039}" type="pres">
      <dgm:prSet presAssocID="{A460B322-0407-48A1-8EA8-118F546A39A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0FC703-4782-4A82-955E-3F720B982DEF}" type="pres">
      <dgm:prSet presAssocID="{A460B322-0407-48A1-8EA8-118F546A39A8}" presName="descendantText" presStyleLbl="alignAccFollowNode1" presStyleIdx="2" presStyleCnt="3" custLinFactNeighborX="-1854" custLinFactNeighborY="78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B0EBD6-071E-4888-A4AB-F3B86886B56B}" type="presOf" srcId="{E4DE9CCE-C1F4-40B7-8A18-5F09A397EB80}" destId="{070FC703-4782-4A82-955E-3F720B982DEF}" srcOrd="0" destOrd="1" presId="urn:microsoft.com/office/officeart/2005/8/layout/vList5"/>
    <dgm:cxn modelId="{8BADAFD7-1E8A-4544-BB75-86802BBCE585}" srcId="{BFBDE903-3B4A-4C8A-A094-969DE0717529}" destId="{E20FB43A-98BB-45BB-A445-93BFC2D1CDCB}" srcOrd="1" destOrd="0" parTransId="{9A5B75BF-D4B8-4414-9E92-5FABD434327A}" sibTransId="{DFA5EB95-B22F-4DDD-95CF-1E9530A3E88B}"/>
    <dgm:cxn modelId="{D9384845-5A7F-4095-8994-FE19ACED8C74}" srcId="{A460B322-0407-48A1-8EA8-118F546A39A8}" destId="{78181FB7-8F12-4160-B01D-1B678C9C0027}" srcOrd="0" destOrd="0" parTransId="{EE6330EE-2497-4F27-A538-05023A05067C}" sibTransId="{B6848270-5F08-4107-8EF2-F9691E752328}"/>
    <dgm:cxn modelId="{74F0BF8C-29DE-40D6-BAC7-CF2D205B7E52}" srcId="{A460B322-0407-48A1-8EA8-118F546A39A8}" destId="{25965440-8E96-4B32-A490-F9C61B3FA92C}" srcOrd="3" destOrd="0" parTransId="{F57046A6-706C-4029-B512-2E68A762A9AD}" sibTransId="{EDD056F9-85B8-4197-B720-0321B68230EE}"/>
    <dgm:cxn modelId="{DF29DF0E-72E7-470E-9F7E-E4C85D9B68A3}" type="presOf" srcId="{BFBDE903-3B4A-4C8A-A094-969DE0717529}" destId="{60F122D3-070D-4AA6-B09C-6E4E902C325C}" srcOrd="0" destOrd="0" presId="urn:microsoft.com/office/officeart/2005/8/layout/vList5"/>
    <dgm:cxn modelId="{DDE8C0F7-23FB-4C5D-B748-B19F9EEBAF99}" type="presOf" srcId="{6CD1496C-52B7-4976-928A-44A64E1D409E}" destId="{1487939A-C3DA-4F1E-B7C2-88CA52655FA0}" srcOrd="0" destOrd="1" presId="urn:microsoft.com/office/officeart/2005/8/layout/vList5"/>
    <dgm:cxn modelId="{9D46832F-66CD-48FE-9B9B-E39C71F0ADAC}" srcId="{A460B322-0407-48A1-8EA8-118F546A39A8}" destId="{42BAD4D9-95CC-4EC3-916C-9DF6793951FF}" srcOrd="2" destOrd="0" parTransId="{D2E14D4E-C5A0-49C1-A27E-28B60E1C4546}" sibTransId="{1DF3D462-E9EE-4BCA-8992-6408A52A49CD}"/>
    <dgm:cxn modelId="{2FBB8A03-6F92-4C05-9878-07FF4798D93D}" srcId="{A460B322-0407-48A1-8EA8-118F546A39A8}" destId="{E4DE9CCE-C1F4-40B7-8A18-5F09A397EB80}" srcOrd="1" destOrd="0" parTransId="{0061011F-C146-44C0-83BF-BA00682A205B}" sibTransId="{E173F141-2C83-479D-960A-5FB7B0454BD4}"/>
    <dgm:cxn modelId="{B858ECEB-2871-44DB-A25B-8D09FBD40647}" type="presOf" srcId="{25965440-8E96-4B32-A490-F9C61B3FA92C}" destId="{070FC703-4782-4A82-955E-3F720B982DEF}" srcOrd="0" destOrd="3" presId="urn:microsoft.com/office/officeart/2005/8/layout/vList5"/>
    <dgm:cxn modelId="{86820CD0-CE32-47A4-B0D2-6126814CA7AA}" srcId="{BFBDE903-3B4A-4C8A-A094-969DE0717529}" destId="{5A2C1697-1C58-4922-B737-527FE431C740}" srcOrd="2" destOrd="0" parTransId="{AD21ACF4-753D-4829-BEFB-036131D75F35}" sibTransId="{77A79BAA-42CB-4B01-B69C-80D9EA77AD4C}"/>
    <dgm:cxn modelId="{454FE79F-90DD-4F62-B1F2-7690D438B72A}" srcId="{7C39A541-5F0F-4DD3-B538-C71978982732}" destId="{7C03EBBA-E2A0-40C4-9F8E-EBF9DF6D531B}" srcOrd="1" destOrd="0" parTransId="{C2C96CC9-A234-4AB7-9747-B43739F52B01}" sibTransId="{280CCC33-C027-463B-B224-E78586D60E42}"/>
    <dgm:cxn modelId="{05589939-3D0A-4A2E-9A3D-ABE285586991}" type="presOf" srcId="{7C39A541-5F0F-4DD3-B538-C71978982732}" destId="{DD87E93F-9FF4-4E31-82D1-BEA93F7B5BF4}" srcOrd="0" destOrd="0" presId="urn:microsoft.com/office/officeart/2005/8/layout/vList5"/>
    <dgm:cxn modelId="{BEAF1974-B8D1-464D-B0C4-D260A86F5E53}" type="presOf" srcId="{2FFBCCA7-6A10-4D32-91E2-F38268D574C8}" destId="{D4405813-5EC5-43BE-A89C-A524021CCF8F}" srcOrd="0" destOrd="3" presId="urn:microsoft.com/office/officeart/2005/8/layout/vList5"/>
    <dgm:cxn modelId="{823E5E8D-F452-4BAC-95CC-12740584973C}" type="presOf" srcId="{5A2C1697-1C58-4922-B737-527FE431C740}" destId="{D4405813-5EC5-43BE-A89C-A524021CCF8F}" srcOrd="0" destOrd="2" presId="urn:microsoft.com/office/officeart/2005/8/layout/vList5"/>
    <dgm:cxn modelId="{BFC43C73-5C15-44B7-9C94-F1B1098AE3EC}" srcId="{7C39A541-5F0F-4DD3-B538-C71978982732}" destId="{A460B322-0407-48A1-8EA8-118F546A39A8}" srcOrd="2" destOrd="0" parTransId="{6BBD2D91-BBE2-41B9-89F9-6398DB1DF0D1}" sibTransId="{0ADC6D5D-20EB-4D6A-B102-88673A6BC091}"/>
    <dgm:cxn modelId="{49B967FB-61B9-44C9-BB6C-E8C7BAC1D5C9}" type="presOf" srcId="{78181FB7-8F12-4160-B01D-1B678C9C0027}" destId="{070FC703-4782-4A82-955E-3F720B982DEF}" srcOrd="0" destOrd="0" presId="urn:microsoft.com/office/officeart/2005/8/layout/vList5"/>
    <dgm:cxn modelId="{777A1EA8-1B65-4900-BCBD-89B7BF598428}" srcId="{7C03EBBA-E2A0-40C4-9F8E-EBF9DF6D531B}" destId="{6CD1496C-52B7-4976-928A-44A64E1D409E}" srcOrd="1" destOrd="0" parTransId="{402D3147-9B16-4CFE-925C-B8CCBA28D641}" sibTransId="{2C7E1040-E76E-4957-92E8-4A0345909890}"/>
    <dgm:cxn modelId="{106D1599-38AC-4D40-8C4B-4272D556E8EE}" srcId="{BFBDE903-3B4A-4C8A-A094-969DE0717529}" destId="{28CAD85A-9ACD-4EA1-ACE8-D8CAE877EB87}" srcOrd="0" destOrd="0" parTransId="{82E7999F-8D39-4BDD-A7BA-06737F42A3B6}" sibTransId="{A94CCBD5-0CEF-424F-BF5E-6465D5F5EAAB}"/>
    <dgm:cxn modelId="{255CC811-AC0F-4998-888D-6F8F967EF648}" srcId="{7C03EBBA-E2A0-40C4-9F8E-EBF9DF6D531B}" destId="{12B72618-EB6D-4384-AC00-DEF4BD04BFC1}" srcOrd="0" destOrd="0" parTransId="{2CB3086A-5883-4F2E-9981-6BAFD840E64D}" sibTransId="{AE58B87E-C364-4D47-A906-C53D787E2CE7}"/>
    <dgm:cxn modelId="{899B39C2-79F9-4BF1-A6D5-C7981D2E35B6}" type="presOf" srcId="{12B72618-EB6D-4384-AC00-DEF4BD04BFC1}" destId="{1487939A-C3DA-4F1E-B7C2-88CA52655FA0}" srcOrd="0" destOrd="0" presId="urn:microsoft.com/office/officeart/2005/8/layout/vList5"/>
    <dgm:cxn modelId="{96E774C7-7AEF-48B8-BCEA-5942A9B5C44C}" type="presOf" srcId="{A460B322-0407-48A1-8EA8-118F546A39A8}" destId="{805D8226-23F7-4EA1-86DD-725AD3BCE039}" srcOrd="0" destOrd="0" presId="urn:microsoft.com/office/officeart/2005/8/layout/vList5"/>
    <dgm:cxn modelId="{482D1CE7-3853-442A-BCC6-5B0885943EAC}" type="presOf" srcId="{7C03EBBA-E2A0-40C4-9F8E-EBF9DF6D531B}" destId="{7EEB52BB-DEFF-4261-A4C4-DCF62D230410}" srcOrd="0" destOrd="0" presId="urn:microsoft.com/office/officeart/2005/8/layout/vList5"/>
    <dgm:cxn modelId="{3ED0323B-D37B-41B9-9F2F-CACA6C022802}" srcId="{BFBDE903-3B4A-4C8A-A094-969DE0717529}" destId="{2FFBCCA7-6A10-4D32-91E2-F38268D574C8}" srcOrd="3" destOrd="0" parTransId="{C63070F8-647C-4DB3-B03B-A92362033DEC}" sibTransId="{BB4F736E-BCC4-40EB-9E8E-FAE43082132B}"/>
    <dgm:cxn modelId="{172FC47D-ED57-4391-B5FA-8B6F1BE06344}" type="presOf" srcId="{42BAD4D9-95CC-4EC3-916C-9DF6793951FF}" destId="{070FC703-4782-4A82-955E-3F720B982DEF}" srcOrd="0" destOrd="2" presId="urn:microsoft.com/office/officeart/2005/8/layout/vList5"/>
    <dgm:cxn modelId="{99581384-85A5-46FB-8977-9D2614D830C9}" type="presOf" srcId="{28CAD85A-9ACD-4EA1-ACE8-D8CAE877EB87}" destId="{D4405813-5EC5-43BE-A89C-A524021CCF8F}" srcOrd="0" destOrd="0" presId="urn:microsoft.com/office/officeart/2005/8/layout/vList5"/>
    <dgm:cxn modelId="{BFE46656-0BC1-49C6-96C2-95A3D86F4AB2}" type="presOf" srcId="{E20FB43A-98BB-45BB-A445-93BFC2D1CDCB}" destId="{D4405813-5EC5-43BE-A89C-A524021CCF8F}" srcOrd="0" destOrd="1" presId="urn:microsoft.com/office/officeart/2005/8/layout/vList5"/>
    <dgm:cxn modelId="{F5CD5B9E-1B5E-46BC-921F-7B5BD65884DE}" srcId="{7C39A541-5F0F-4DD3-B538-C71978982732}" destId="{BFBDE903-3B4A-4C8A-A094-969DE0717529}" srcOrd="0" destOrd="0" parTransId="{D25EB5D8-E8B5-4505-AA70-3D3775000D0A}" sibTransId="{0C0A73C3-35A2-448C-8081-B6A349C2AB1C}"/>
    <dgm:cxn modelId="{C3135381-7D7D-4F08-B9A6-33501E61CDDA}" type="presParOf" srcId="{DD87E93F-9FF4-4E31-82D1-BEA93F7B5BF4}" destId="{60CCBC81-7C59-45A9-B91C-1757009C3675}" srcOrd="0" destOrd="0" presId="urn:microsoft.com/office/officeart/2005/8/layout/vList5"/>
    <dgm:cxn modelId="{89D16D68-116E-4DDE-B219-F7317C454921}" type="presParOf" srcId="{60CCBC81-7C59-45A9-B91C-1757009C3675}" destId="{60F122D3-070D-4AA6-B09C-6E4E902C325C}" srcOrd="0" destOrd="0" presId="urn:microsoft.com/office/officeart/2005/8/layout/vList5"/>
    <dgm:cxn modelId="{B12A2F4E-B440-4AE1-9E87-CFC8DB9F8670}" type="presParOf" srcId="{60CCBC81-7C59-45A9-B91C-1757009C3675}" destId="{D4405813-5EC5-43BE-A89C-A524021CCF8F}" srcOrd="1" destOrd="0" presId="urn:microsoft.com/office/officeart/2005/8/layout/vList5"/>
    <dgm:cxn modelId="{4BD6D2D2-4C60-4B73-B438-BCCE87F2DCE1}" type="presParOf" srcId="{DD87E93F-9FF4-4E31-82D1-BEA93F7B5BF4}" destId="{7EA14F11-840D-4722-BC3C-54BD6CAF1659}" srcOrd="1" destOrd="0" presId="urn:microsoft.com/office/officeart/2005/8/layout/vList5"/>
    <dgm:cxn modelId="{CE30264F-5D0C-4879-8346-2CD1DF523AF4}" type="presParOf" srcId="{DD87E93F-9FF4-4E31-82D1-BEA93F7B5BF4}" destId="{95B30170-A645-4E43-8793-DD5936ABC22B}" srcOrd="2" destOrd="0" presId="urn:microsoft.com/office/officeart/2005/8/layout/vList5"/>
    <dgm:cxn modelId="{D4FCF4C9-FA67-4E8F-9A19-815E6CDCDB23}" type="presParOf" srcId="{95B30170-A645-4E43-8793-DD5936ABC22B}" destId="{7EEB52BB-DEFF-4261-A4C4-DCF62D230410}" srcOrd="0" destOrd="0" presId="urn:microsoft.com/office/officeart/2005/8/layout/vList5"/>
    <dgm:cxn modelId="{C4ED7EFE-9283-4188-88E5-0475749AB7C6}" type="presParOf" srcId="{95B30170-A645-4E43-8793-DD5936ABC22B}" destId="{1487939A-C3DA-4F1E-B7C2-88CA52655FA0}" srcOrd="1" destOrd="0" presId="urn:microsoft.com/office/officeart/2005/8/layout/vList5"/>
    <dgm:cxn modelId="{C5B73415-AD40-466B-A6CD-06EA01E3DE09}" type="presParOf" srcId="{DD87E93F-9FF4-4E31-82D1-BEA93F7B5BF4}" destId="{623007C0-64D8-4C85-9A70-8A78996CD86D}" srcOrd="3" destOrd="0" presId="urn:microsoft.com/office/officeart/2005/8/layout/vList5"/>
    <dgm:cxn modelId="{9C42A414-AFB4-4DD4-BF7C-19ED42D5D317}" type="presParOf" srcId="{DD87E93F-9FF4-4E31-82D1-BEA93F7B5BF4}" destId="{12C59F48-6748-466C-A5A6-4BC393EA8EEB}" srcOrd="4" destOrd="0" presId="urn:microsoft.com/office/officeart/2005/8/layout/vList5"/>
    <dgm:cxn modelId="{6C4D734D-4E45-4830-8692-E3639EE8EAEC}" type="presParOf" srcId="{12C59F48-6748-466C-A5A6-4BC393EA8EEB}" destId="{805D8226-23F7-4EA1-86DD-725AD3BCE039}" srcOrd="0" destOrd="0" presId="urn:microsoft.com/office/officeart/2005/8/layout/vList5"/>
    <dgm:cxn modelId="{743768E0-06ED-4230-AC74-420F1E20E3C0}" type="presParOf" srcId="{12C59F48-6748-466C-A5A6-4BC393EA8EEB}" destId="{070FC703-4782-4A82-955E-3F720B982DE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39A541-5F0F-4DD3-B538-C71978982732}" type="doc">
      <dgm:prSet loTypeId="urn:microsoft.com/office/officeart/2005/8/layout/vList5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BFBDE903-3B4A-4C8A-A094-969DE0717529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Капитални расходи за јавна чистота  500.000</a:t>
          </a:r>
          <a:endParaRPr lang="en-US" dirty="0">
            <a:latin typeface="Candara" panose="020E0502030303020204" pitchFamily="34" charset="0"/>
          </a:endParaRPr>
        </a:p>
      </dgm:t>
    </dgm:pt>
    <dgm:pt modelId="{D25EB5D8-E8B5-4505-AA70-3D3775000D0A}" type="parTrans" cxnId="{F5CD5B9E-1B5E-46BC-921F-7B5BD65884DE}">
      <dgm:prSet/>
      <dgm:spPr/>
      <dgm:t>
        <a:bodyPr/>
        <a:lstStyle/>
        <a:p>
          <a:endParaRPr lang="en-US"/>
        </a:p>
      </dgm:t>
    </dgm:pt>
    <dgm:pt modelId="{0C0A73C3-35A2-448C-8081-B6A349C2AB1C}" type="sibTrans" cxnId="{F5CD5B9E-1B5E-46BC-921F-7B5BD65884DE}">
      <dgm:prSet/>
      <dgm:spPr/>
      <dgm:t>
        <a:bodyPr/>
        <a:lstStyle/>
        <a:p>
          <a:endParaRPr lang="en-US"/>
        </a:p>
      </dgm:t>
    </dgm:pt>
    <dgm:pt modelId="{CEFF5762-34D1-4217-A087-62285B630417}">
      <dgm:prSet phldrT="[Text]"/>
      <dgm:spPr/>
      <dgm:t>
        <a:bodyPr/>
        <a:lstStyle/>
        <a:p>
          <a:pPr algn="l"/>
          <a:r>
            <a:rPr lang="mk-MK" dirty="0" smtClean="0">
              <a:latin typeface="Candara" panose="020E0502030303020204" pitchFamily="34" charset="0"/>
            </a:rPr>
            <a:t>Набавка на камион за собирање на смет </a:t>
          </a:r>
          <a:endParaRPr lang="en-US" dirty="0">
            <a:latin typeface="Candara" panose="020E0502030303020204" pitchFamily="34" charset="0"/>
          </a:endParaRPr>
        </a:p>
      </dgm:t>
    </dgm:pt>
    <dgm:pt modelId="{FA4F261C-40C8-451D-BDDC-E3345C8D9BC1}" type="parTrans" cxnId="{D7F3DFC0-C379-415C-BD16-90F3D217FD78}">
      <dgm:prSet/>
      <dgm:spPr/>
      <dgm:t>
        <a:bodyPr/>
        <a:lstStyle/>
        <a:p>
          <a:endParaRPr lang="en-US"/>
        </a:p>
      </dgm:t>
    </dgm:pt>
    <dgm:pt modelId="{A535E62C-D321-44D6-AD4A-3AD9F691AEBC}" type="sibTrans" cxnId="{D7F3DFC0-C379-415C-BD16-90F3D217FD78}">
      <dgm:prSet/>
      <dgm:spPr/>
      <dgm:t>
        <a:bodyPr/>
        <a:lstStyle/>
        <a:p>
          <a:endParaRPr lang="en-US"/>
        </a:p>
      </dgm:t>
    </dgm:pt>
    <dgm:pt modelId="{7C03EBBA-E2A0-40C4-9F8E-EBF9DF6D531B}">
      <dgm:prSet phldrT="[Text]"/>
      <dgm:spPr/>
      <dgm:t>
        <a:bodyPr/>
        <a:lstStyle/>
        <a:p>
          <a:r>
            <a:rPr lang="mk-MK" dirty="0" smtClean="0">
              <a:latin typeface="Candara" panose="020E0502030303020204" pitchFamily="34" charset="0"/>
            </a:rPr>
            <a:t>Културни манифестации и творештво 502.000</a:t>
          </a:r>
          <a:endParaRPr lang="en-US" dirty="0">
            <a:latin typeface="Candara" panose="020E0502030303020204" pitchFamily="34" charset="0"/>
          </a:endParaRPr>
        </a:p>
      </dgm:t>
    </dgm:pt>
    <dgm:pt modelId="{C2C96CC9-A234-4AB7-9747-B43739F52B01}" type="parTrans" cxnId="{454FE79F-90DD-4F62-B1F2-7690D438B72A}">
      <dgm:prSet/>
      <dgm:spPr/>
      <dgm:t>
        <a:bodyPr/>
        <a:lstStyle/>
        <a:p>
          <a:endParaRPr lang="en-US"/>
        </a:p>
      </dgm:t>
    </dgm:pt>
    <dgm:pt modelId="{280CCC33-C027-463B-B224-E78586D60E42}" type="sibTrans" cxnId="{454FE79F-90DD-4F62-B1F2-7690D438B72A}">
      <dgm:prSet/>
      <dgm:spPr/>
      <dgm:t>
        <a:bodyPr/>
        <a:lstStyle/>
        <a:p>
          <a:endParaRPr lang="en-US"/>
        </a:p>
      </dgm:t>
    </dgm:pt>
    <dgm:pt modelId="{12B72618-EB6D-4384-AC00-DEF4BD04BFC1}">
      <dgm:prSet phldrT="[Text]"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Договорни услуги -900.000 денари –авторски договори за Вевчански карневал 2025</a:t>
          </a:r>
          <a:endParaRPr lang="en-US" sz="1100" dirty="0">
            <a:latin typeface="Candara" panose="020E0502030303020204" pitchFamily="34" charset="0"/>
          </a:endParaRPr>
        </a:p>
      </dgm:t>
    </dgm:pt>
    <dgm:pt modelId="{2CB3086A-5883-4F2E-9981-6BAFD840E64D}" type="parTrans" cxnId="{255CC811-AC0F-4998-888D-6F8F967EF648}">
      <dgm:prSet/>
      <dgm:spPr/>
      <dgm:t>
        <a:bodyPr/>
        <a:lstStyle/>
        <a:p>
          <a:endParaRPr lang="en-US"/>
        </a:p>
      </dgm:t>
    </dgm:pt>
    <dgm:pt modelId="{AE58B87E-C364-4D47-A906-C53D787E2CE7}" type="sibTrans" cxnId="{255CC811-AC0F-4998-888D-6F8F967EF648}">
      <dgm:prSet/>
      <dgm:spPr/>
      <dgm:t>
        <a:bodyPr/>
        <a:lstStyle/>
        <a:p>
          <a:endParaRPr lang="en-US"/>
        </a:p>
      </dgm:t>
    </dgm:pt>
    <dgm:pt modelId="{4CD1E358-22CC-4C83-B9CC-B212F7D4562E}">
      <dgm:prSet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Други оперативни расходи-1.512.000 –организација на Вевчански карневал 2025</a:t>
          </a:r>
          <a:endParaRPr lang="en-US" sz="1100" dirty="0">
            <a:latin typeface="Candara" panose="020E0502030303020204" pitchFamily="34" charset="0"/>
          </a:endParaRPr>
        </a:p>
      </dgm:t>
    </dgm:pt>
    <dgm:pt modelId="{2B9AF313-3C66-4C49-AED4-DE6B083B1265}" type="parTrans" cxnId="{036BF597-72A9-4C6F-8C48-DC23BC04CD30}">
      <dgm:prSet/>
      <dgm:spPr/>
      <dgm:t>
        <a:bodyPr/>
        <a:lstStyle/>
        <a:p>
          <a:endParaRPr lang="en-US"/>
        </a:p>
      </dgm:t>
    </dgm:pt>
    <dgm:pt modelId="{A10D0AD0-6F7F-4B01-BBA9-123B118A9BAD}" type="sibTrans" cxnId="{036BF597-72A9-4C6F-8C48-DC23BC04CD30}">
      <dgm:prSet/>
      <dgm:spPr/>
      <dgm:t>
        <a:bodyPr/>
        <a:lstStyle/>
        <a:p>
          <a:endParaRPr lang="en-US"/>
        </a:p>
      </dgm:t>
    </dgm:pt>
    <dgm:pt modelId="{AA015C0D-E13A-41DF-B373-F910F97DAD17}">
      <dgm:prSet custT="1"/>
      <dgm:spPr/>
      <dgm:t>
        <a:bodyPr/>
        <a:lstStyle/>
        <a:p>
          <a:r>
            <a:rPr lang="mk-MK" sz="1100" dirty="0" smtClean="0">
              <a:latin typeface="Candara" panose="020E0502030303020204" pitchFamily="34" charset="0"/>
            </a:rPr>
            <a:t>Трансвери до невладини организации -190.000 денари-согласно програма за култура </a:t>
          </a:r>
          <a:endParaRPr lang="en-US" sz="1100" dirty="0">
            <a:latin typeface="Candara" panose="020E0502030303020204" pitchFamily="34" charset="0"/>
          </a:endParaRPr>
        </a:p>
      </dgm:t>
    </dgm:pt>
    <dgm:pt modelId="{12E41589-F909-46ED-ABE2-FF67ADFBDEDA}" type="parTrans" cxnId="{FA264ABF-AC00-48AC-B26F-B702E0A5F2FF}">
      <dgm:prSet/>
      <dgm:spPr/>
      <dgm:t>
        <a:bodyPr/>
        <a:lstStyle/>
        <a:p>
          <a:endParaRPr lang="en-US"/>
        </a:p>
      </dgm:t>
    </dgm:pt>
    <dgm:pt modelId="{2C52F15A-6F95-4595-949F-EF6E405EB8E0}" type="sibTrans" cxnId="{FA264ABF-AC00-48AC-B26F-B702E0A5F2FF}">
      <dgm:prSet/>
      <dgm:spPr/>
      <dgm:t>
        <a:bodyPr/>
        <a:lstStyle/>
        <a:p>
          <a:endParaRPr lang="en-US"/>
        </a:p>
      </dgm:t>
    </dgm:pt>
    <dgm:pt modelId="{341A8457-C66D-48C1-9EF0-705713FC60CC}">
      <dgm:prSet/>
      <dgm:spPr/>
      <dgm:t>
        <a:bodyPr/>
        <a:lstStyle/>
        <a:p>
          <a:pPr algn="l"/>
          <a:endParaRPr lang="en-US" dirty="0">
            <a:latin typeface="Candara" panose="020E0502030303020204" pitchFamily="34" charset="0"/>
          </a:endParaRPr>
        </a:p>
      </dgm:t>
    </dgm:pt>
    <dgm:pt modelId="{904594B5-DA05-478B-B632-3C03F81E6113}" type="sibTrans" cxnId="{70C5FADE-E20B-4D79-A54C-A936B6955CDC}">
      <dgm:prSet/>
      <dgm:spPr/>
      <dgm:t>
        <a:bodyPr/>
        <a:lstStyle/>
        <a:p>
          <a:endParaRPr lang="en-US"/>
        </a:p>
      </dgm:t>
    </dgm:pt>
    <dgm:pt modelId="{FA958352-571F-4061-B890-085A04DE7D8E}" type="parTrans" cxnId="{70C5FADE-E20B-4D79-A54C-A936B6955CDC}">
      <dgm:prSet/>
      <dgm:spPr/>
      <dgm:t>
        <a:bodyPr/>
        <a:lstStyle/>
        <a:p>
          <a:endParaRPr lang="en-US"/>
        </a:p>
      </dgm:t>
    </dgm:pt>
    <dgm:pt modelId="{DD87E93F-9FF4-4E31-82D1-BEA93F7B5BF4}" type="pres">
      <dgm:prSet presAssocID="{7C39A541-5F0F-4DD3-B538-C719789827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CBC81-7C59-45A9-B91C-1757009C3675}" type="pres">
      <dgm:prSet presAssocID="{BFBDE903-3B4A-4C8A-A094-969DE0717529}" presName="linNode" presStyleCnt="0"/>
      <dgm:spPr/>
    </dgm:pt>
    <dgm:pt modelId="{60F122D3-070D-4AA6-B09C-6E4E902C325C}" type="pres">
      <dgm:prSet presAssocID="{BFBDE903-3B4A-4C8A-A094-969DE0717529}" presName="parentText" presStyleLbl="node1" presStyleIdx="0" presStyleCnt="2" custLinFactNeighborX="-16295" custLinFactNeighborY="29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05813-5EC5-43BE-A89C-A524021CCF8F}" type="pres">
      <dgm:prSet presAssocID="{BFBDE903-3B4A-4C8A-A094-969DE071752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14F11-840D-4722-BC3C-54BD6CAF1659}" type="pres">
      <dgm:prSet presAssocID="{0C0A73C3-35A2-448C-8081-B6A349C2AB1C}" presName="sp" presStyleCnt="0"/>
      <dgm:spPr/>
    </dgm:pt>
    <dgm:pt modelId="{95B30170-A645-4E43-8793-DD5936ABC22B}" type="pres">
      <dgm:prSet presAssocID="{7C03EBBA-E2A0-40C4-9F8E-EBF9DF6D531B}" presName="linNode" presStyleCnt="0"/>
      <dgm:spPr/>
    </dgm:pt>
    <dgm:pt modelId="{7EEB52BB-DEFF-4261-A4C4-DCF62D230410}" type="pres">
      <dgm:prSet presAssocID="{7C03EBBA-E2A0-40C4-9F8E-EBF9DF6D531B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7939A-C3DA-4F1E-B7C2-88CA52655FA0}" type="pres">
      <dgm:prSet presAssocID="{7C03EBBA-E2A0-40C4-9F8E-EBF9DF6D531B}" presName="descendantText" presStyleLbl="alignAccFollowNode1" presStyleIdx="1" presStyleCnt="2" custScaleY="1206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264ABF-AC00-48AC-B26F-B702E0A5F2FF}" srcId="{7C03EBBA-E2A0-40C4-9F8E-EBF9DF6D531B}" destId="{AA015C0D-E13A-41DF-B373-F910F97DAD17}" srcOrd="2" destOrd="0" parTransId="{12E41589-F909-46ED-ABE2-FF67ADFBDEDA}" sibTransId="{2C52F15A-6F95-4595-949F-EF6E405EB8E0}"/>
    <dgm:cxn modelId="{8D2204B2-F98A-4FE6-AD20-9FF2655AC956}" type="presOf" srcId="{4CD1E358-22CC-4C83-B9CC-B212F7D4562E}" destId="{1487939A-C3DA-4F1E-B7C2-88CA52655FA0}" srcOrd="0" destOrd="1" presId="urn:microsoft.com/office/officeart/2005/8/layout/vList5"/>
    <dgm:cxn modelId="{0C9FBF68-DCAC-4B14-81F6-AA78FF6E82BE}" type="presOf" srcId="{7C03EBBA-E2A0-40C4-9F8E-EBF9DF6D531B}" destId="{7EEB52BB-DEFF-4261-A4C4-DCF62D230410}" srcOrd="0" destOrd="0" presId="urn:microsoft.com/office/officeart/2005/8/layout/vList5"/>
    <dgm:cxn modelId="{82BE19E6-AC32-40CE-8D47-6F877A92C26F}" type="presOf" srcId="{341A8457-C66D-48C1-9EF0-705713FC60CC}" destId="{D4405813-5EC5-43BE-A89C-A524021CCF8F}" srcOrd="0" destOrd="1" presId="urn:microsoft.com/office/officeart/2005/8/layout/vList5"/>
    <dgm:cxn modelId="{036BF597-72A9-4C6F-8C48-DC23BC04CD30}" srcId="{7C03EBBA-E2A0-40C4-9F8E-EBF9DF6D531B}" destId="{4CD1E358-22CC-4C83-B9CC-B212F7D4562E}" srcOrd="1" destOrd="0" parTransId="{2B9AF313-3C66-4C49-AED4-DE6B083B1265}" sibTransId="{A10D0AD0-6F7F-4B01-BBA9-123B118A9BAD}"/>
    <dgm:cxn modelId="{817E62A3-6EAD-4863-9E74-B5117AC111D4}" type="presOf" srcId="{CEFF5762-34D1-4217-A087-62285B630417}" destId="{D4405813-5EC5-43BE-A89C-A524021CCF8F}" srcOrd="0" destOrd="0" presId="urn:microsoft.com/office/officeart/2005/8/layout/vList5"/>
    <dgm:cxn modelId="{454FE79F-90DD-4F62-B1F2-7690D438B72A}" srcId="{7C39A541-5F0F-4DD3-B538-C71978982732}" destId="{7C03EBBA-E2A0-40C4-9F8E-EBF9DF6D531B}" srcOrd="1" destOrd="0" parTransId="{C2C96CC9-A234-4AB7-9747-B43739F52B01}" sibTransId="{280CCC33-C027-463B-B224-E78586D60E42}"/>
    <dgm:cxn modelId="{4863F154-5AEE-43E5-B01C-F7CDC8B7E913}" type="presOf" srcId="{AA015C0D-E13A-41DF-B373-F910F97DAD17}" destId="{1487939A-C3DA-4F1E-B7C2-88CA52655FA0}" srcOrd="0" destOrd="2" presId="urn:microsoft.com/office/officeart/2005/8/layout/vList5"/>
    <dgm:cxn modelId="{F5CD5B9E-1B5E-46BC-921F-7B5BD65884DE}" srcId="{7C39A541-5F0F-4DD3-B538-C71978982732}" destId="{BFBDE903-3B4A-4C8A-A094-969DE0717529}" srcOrd="0" destOrd="0" parTransId="{D25EB5D8-E8B5-4505-AA70-3D3775000D0A}" sibTransId="{0C0A73C3-35A2-448C-8081-B6A349C2AB1C}"/>
    <dgm:cxn modelId="{70C5FADE-E20B-4D79-A54C-A936B6955CDC}" srcId="{BFBDE903-3B4A-4C8A-A094-969DE0717529}" destId="{341A8457-C66D-48C1-9EF0-705713FC60CC}" srcOrd="1" destOrd="0" parTransId="{FA958352-571F-4061-B890-085A04DE7D8E}" sibTransId="{904594B5-DA05-478B-B632-3C03F81E6113}"/>
    <dgm:cxn modelId="{D30AE7D8-4DF3-46FF-B6A4-6AE7CA4BF4BB}" type="presOf" srcId="{7C39A541-5F0F-4DD3-B538-C71978982732}" destId="{DD87E93F-9FF4-4E31-82D1-BEA93F7B5BF4}" srcOrd="0" destOrd="0" presId="urn:microsoft.com/office/officeart/2005/8/layout/vList5"/>
    <dgm:cxn modelId="{39441BC0-D314-4F4E-B75E-8CB2DE1F07C9}" type="presOf" srcId="{12B72618-EB6D-4384-AC00-DEF4BD04BFC1}" destId="{1487939A-C3DA-4F1E-B7C2-88CA52655FA0}" srcOrd="0" destOrd="0" presId="urn:microsoft.com/office/officeart/2005/8/layout/vList5"/>
    <dgm:cxn modelId="{D7F3DFC0-C379-415C-BD16-90F3D217FD78}" srcId="{BFBDE903-3B4A-4C8A-A094-969DE0717529}" destId="{CEFF5762-34D1-4217-A087-62285B630417}" srcOrd="0" destOrd="0" parTransId="{FA4F261C-40C8-451D-BDDC-E3345C8D9BC1}" sibTransId="{A535E62C-D321-44D6-AD4A-3AD9F691AEBC}"/>
    <dgm:cxn modelId="{255CC811-AC0F-4998-888D-6F8F967EF648}" srcId="{7C03EBBA-E2A0-40C4-9F8E-EBF9DF6D531B}" destId="{12B72618-EB6D-4384-AC00-DEF4BD04BFC1}" srcOrd="0" destOrd="0" parTransId="{2CB3086A-5883-4F2E-9981-6BAFD840E64D}" sibTransId="{AE58B87E-C364-4D47-A906-C53D787E2CE7}"/>
    <dgm:cxn modelId="{17E43ED2-D9D6-4B3B-8B22-A030F9077D55}" type="presOf" srcId="{BFBDE903-3B4A-4C8A-A094-969DE0717529}" destId="{60F122D3-070D-4AA6-B09C-6E4E902C325C}" srcOrd="0" destOrd="0" presId="urn:microsoft.com/office/officeart/2005/8/layout/vList5"/>
    <dgm:cxn modelId="{85F40778-0AE9-43D0-8733-E59A22953308}" type="presParOf" srcId="{DD87E93F-9FF4-4E31-82D1-BEA93F7B5BF4}" destId="{60CCBC81-7C59-45A9-B91C-1757009C3675}" srcOrd="0" destOrd="0" presId="urn:microsoft.com/office/officeart/2005/8/layout/vList5"/>
    <dgm:cxn modelId="{394143F5-CCAE-46D4-A503-AD3BA36D68B6}" type="presParOf" srcId="{60CCBC81-7C59-45A9-B91C-1757009C3675}" destId="{60F122D3-070D-4AA6-B09C-6E4E902C325C}" srcOrd="0" destOrd="0" presId="urn:microsoft.com/office/officeart/2005/8/layout/vList5"/>
    <dgm:cxn modelId="{BC8CE9BE-328F-4356-9100-3F495B1F5DAD}" type="presParOf" srcId="{60CCBC81-7C59-45A9-B91C-1757009C3675}" destId="{D4405813-5EC5-43BE-A89C-A524021CCF8F}" srcOrd="1" destOrd="0" presId="urn:microsoft.com/office/officeart/2005/8/layout/vList5"/>
    <dgm:cxn modelId="{BE902C1A-F1AB-49D4-AFEB-9968D63D2366}" type="presParOf" srcId="{DD87E93F-9FF4-4E31-82D1-BEA93F7B5BF4}" destId="{7EA14F11-840D-4722-BC3C-54BD6CAF1659}" srcOrd="1" destOrd="0" presId="urn:microsoft.com/office/officeart/2005/8/layout/vList5"/>
    <dgm:cxn modelId="{67230340-4D76-4606-8021-72FCAC784D18}" type="presParOf" srcId="{DD87E93F-9FF4-4E31-82D1-BEA93F7B5BF4}" destId="{95B30170-A645-4E43-8793-DD5936ABC22B}" srcOrd="2" destOrd="0" presId="urn:microsoft.com/office/officeart/2005/8/layout/vList5"/>
    <dgm:cxn modelId="{EC8B9075-7DF4-4633-9EBF-779316E02D2B}" type="presParOf" srcId="{95B30170-A645-4E43-8793-DD5936ABC22B}" destId="{7EEB52BB-DEFF-4261-A4C4-DCF62D230410}" srcOrd="0" destOrd="0" presId="urn:microsoft.com/office/officeart/2005/8/layout/vList5"/>
    <dgm:cxn modelId="{7870B0D2-7FC9-46C9-9BE3-639A8BEDE9C3}" type="presParOf" srcId="{95B30170-A645-4E43-8793-DD5936ABC22B}" destId="{1487939A-C3DA-4F1E-B7C2-88CA52655F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0" y="1582667"/>
          <a:ext cx="1345828" cy="11640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Вкупен буџет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66.563.000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sp:txBody>
      <dsp:txXfrm>
        <a:off x="223010" y="1775557"/>
        <a:ext cx="899808" cy="778279"/>
      </dsp:txXfrm>
    </dsp:sp>
    <dsp:sp modelId="{34D479DE-B65E-4604-A6A3-2CCD39165AFE}">
      <dsp:nvSpPr>
        <dsp:cNvPr id="0" name=""/>
        <dsp:cNvSpPr/>
      </dsp:nvSpPr>
      <dsp:spPr>
        <a:xfrm>
          <a:off x="423580" y="752475"/>
          <a:ext cx="507847" cy="4374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81117-2AD5-4AFB-811A-447A33154E46}">
      <dsp:nvSpPr>
        <dsp:cNvPr id="0" name=""/>
        <dsp:cNvSpPr/>
      </dsp:nvSpPr>
      <dsp:spPr>
        <a:xfrm>
          <a:off x="199623" y="581195"/>
          <a:ext cx="1102760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Даночни приходи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latin typeface="Candara" panose="020E0502030303020204" pitchFamily="34" charset="0"/>
            </a:rPr>
            <a:t>8.</a:t>
          </a:r>
          <a:r>
            <a:rPr lang="mk-MK" sz="1200" kern="1200" dirty="0" smtClean="0">
              <a:latin typeface="Candara" panose="020E0502030303020204" pitchFamily="34" charset="0"/>
            </a:rPr>
            <a:t>666</a:t>
          </a:r>
          <a:r>
            <a:rPr lang="en-GB" sz="1200" kern="1200" dirty="0" smtClean="0">
              <a:latin typeface="Candara" panose="020E0502030303020204" pitchFamily="34" charset="0"/>
            </a:rPr>
            <a:t>.</a:t>
          </a:r>
          <a:r>
            <a:rPr lang="mk-MK" sz="1200" kern="1200" dirty="0" smtClean="0">
              <a:latin typeface="Candara" panose="020E0502030303020204" pitchFamily="34" charset="0"/>
            </a:rPr>
            <a:t>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382374" y="739297"/>
        <a:ext cx="737258" cy="637819"/>
      </dsp:txXfrm>
    </dsp:sp>
    <dsp:sp modelId="{3FF4B09F-CFC2-4608-801C-793562DD2A52}">
      <dsp:nvSpPr>
        <dsp:cNvPr id="0" name=""/>
        <dsp:cNvSpPr/>
      </dsp:nvSpPr>
      <dsp:spPr>
        <a:xfrm>
          <a:off x="1416307" y="1348272"/>
          <a:ext cx="507847" cy="4374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E4921-9E38-4F2E-83FA-52AD3D0A3159}">
      <dsp:nvSpPr>
        <dsp:cNvPr id="0" name=""/>
        <dsp:cNvSpPr/>
      </dsp:nvSpPr>
      <dsp:spPr>
        <a:xfrm>
          <a:off x="1135437" y="1293065"/>
          <a:ext cx="1102760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Неданочни приходи 1.668.000</a:t>
          </a:r>
          <a:endParaRPr lang="en-US" sz="1100" kern="1200" dirty="0">
            <a:latin typeface="Candara" panose="020E0502030303020204" pitchFamily="34" charset="0"/>
          </a:endParaRPr>
        </a:p>
      </dsp:txBody>
      <dsp:txXfrm>
        <a:off x="1318188" y="1451167"/>
        <a:ext cx="737258" cy="637819"/>
      </dsp:txXfrm>
    </dsp:sp>
    <dsp:sp modelId="{FDD3B02E-7247-428D-844E-B352CA07513B}">
      <dsp:nvSpPr>
        <dsp:cNvPr id="0" name=""/>
        <dsp:cNvSpPr/>
      </dsp:nvSpPr>
      <dsp:spPr>
        <a:xfrm>
          <a:off x="1423579" y="2528620"/>
          <a:ext cx="507847" cy="43746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52392-5A6C-4EA6-857F-25BC7BDD69C3}">
      <dsp:nvSpPr>
        <dsp:cNvPr id="0" name=""/>
        <dsp:cNvSpPr/>
      </dsp:nvSpPr>
      <dsp:spPr>
        <a:xfrm>
          <a:off x="1135437" y="2264300"/>
          <a:ext cx="1102760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Капитални приходи 1.217.000</a:t>
          </a:r>
          <a:endParaRPr lang="en-US" sz="1100" kern="1200" dirty="0">
            <a:latin typeface="Candara" panose="020E0502030303020204" pitchFamily="34" charset="0"/>
          </a:endParaRPr>
        </a:p>
      </dsp:txBody>
      <dsp:txXfrm>
        <a:off x="1318188" y="2422402"/>
        <a:ext cx="737258" cy="637819"/>
      </dsp:txXfrm>
    </dsp:sp>
    <dsp:sp modelId="{1C817F9F-2DA7-414E-94D9-CD789368EA95}">
      <dsp:nvSpPr>
        <dsp:cNvPr id="0" name=""/>
        <dsp:cNvSpPr/>
      </dsp:nvSpPr>
      <dsp:spPr>
        <a:xfrm>
          <a:off x="123996" y="2851745"/>
          <a:ext cx="1102760" cy="95402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100" kern="1200" dirty="0" smtClean="0">
              <a:latin typeface="Candara" panose="020E0502030303020204" pitchFamily="34" charset="0"/>
            </a:rPr>
            <a:t>Трансфери, донации 16.723.000</a:t>
          </a:r>
          <a:endParaRPr lang="en-US" sz="1100" kern="1200" dirty="0">
            <a:latin typeface="Candara" panose="020E0502030303020204" pitchFamily="34" charset="0"/>
          </a:endParaRPr>
        </a:p>
      </dsp:txBody>
      <dsp:txXfrm>
        <a:off x="306747" y="3009847"/>
        <a:ext cx="737258" cy="63781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7939A-C3DA-4F1E-B7C2-88CA52655FA0}">
      <dsp:nvSpPr>
        <dsp:cNvPr id="0" name=""/>
        <dsp:cNvSpPr/>
      </dsp:nvSpPr>
      <dsp:spPr>
        <a:xfrm rot="5400000">
          <a:off x="4264036" y="-652357"/>
          <a:ext cx="3209935" cy="4991013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" tIns="21600" rIns="43200" bIns="2160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>
            <a:latin typeface="Candara" pitchFamily="34" charset="0"/>
          </a:endParaRPr>
        </a:p>
      </dsp:txBody>
      <dsp:txXfrm rot="-5400000">
        <a:off x="3373497" y="394878"/>
        <a:ext cx="4834317" cy="2896543"/>
      </dsp:txXfrm>
    </dsp:sp>
    <dsp:sp modelId="{7EEB52BB-DEFF-4261-A4C4-DCF62D230410}">
      <dsp:nvSpPr>
        <dsp:cNvPr id="0" name=""/>
        <dsp:cNvSpPr/>
      </dsp:nvSpPr>
      <dsp:spPr>
        <a:xfrm>
          <a:off x="230035" y="0"/>
          <a:ext cx="3014091" cy="3552826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Капитални расходи за спорт и рекреација  2.582.000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b="0" kern="1200" dirty="0" smtClean="0">
              <a:latin typeface="Candara" panose="020E0502030303020204" pitchFamily="34" charset="0"/>
            </a:rPr>
            <a:t>*</a:t>
          </a:r>
          <a:endParaRPr lang="en-US" sz="1200" b="0" kern="1200" dirty="0">
            <a:latin typeface="Candara" panose="020E0502030303020204" pitchFamily="34" charset="0"/>
          </a:endParaRPr>
        </a:p>
      </dsp:txBody>
      <dsp:txXfrm>
        <a:off x="377171" y="147136"/>
        <a:ext cx="2719819" cy="32585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7939A-C3DA-4F1E-B7C2-88CA52655FA0}">
      <dsp:nvSpPr>
        <dsp:cNvPr id="0" name=""/>
        <dsp:cNvSpPr/>
      </dsp:nvSpPr>
      <dsp:spPr>
        <a:xfrm rot="5400000">
          <a:off x="4929611" y="-2376065"/>
          <a:ext cx="742947" cy="5495078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" tIns="21600" rIns="43200" bIns="2160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/>
            <a:t> Проект ПОНТ,  донанација 780.000 денари </a:t>
          </a:r>
          <a:endParaRPr lang="en-US" sz="1100" kern="1200" dirty="0">
            <a:latin typeface="Candara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itchFamily="34" charset="0"/>
            </a:rPr>
            <a:t>Учество на Општина Вевчани во проектот 258.000 денари  </a:t>
          </a:r>
          <a:endParaRPr lang="en-US" sz="1100" kern="1200" dirty="0">
            <a:latin typeface="Candara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itchFamily="34" charset="0"/>
            </a:rPr>
            <a:t> </a:t>
          </a:r>
          <a:endParaRPr lang="en-US" sz="1100" kern="1200" dirty="0">
            <a:latin typeface="Candara" pitchFamily="34" charset="0"/>
          </a:endParaRPr>
        </a:p>
      </dsp:txBody>
      <dsp:txXfrm rot="-5400000">
        <a:off x="2553546" y="36268"/>
        <a:ext cx="5458810" cy="670411"/>
      </dsp:txXfrm>
    </dsp:sp>
    <dsp:sp modelId="{7EEB52BB-DEFF-4261-A4C4-DCF62D230410}">
      <dsp:nvSpPr>
        <dsp:cNvPr id="0" name=""/>
        <dsp:cNvSpPr/>
      </dsp:nvSpPr>
      <dsp:spPr>
        <a:xfrm>
          <a:off x="0" y="725"/>
          <a:ext cx="2552294" cy="74222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Заштита на животна средина и природа 1.038.000</a:t>
          </a:r>
          <a:endParaRPr lang="en-US" sz="1200" b="0" kern="1200" dirty="0">
            <a:latin typeface="Candara" panose="020E0502030303020204" pitchFamily="34" charset="0"/>
          </a:endParaRPr>
        </a:p>
      </dsp:txBody>
      <dsp:txXfrm>
        <a:off x="36232" y="36957"/>
        <a:ext cx="2479830" cy="66975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7939A-C3DA-4F1E-B7C2-88CA52655FA0}">
      <dsp:nvSpPr>
        <dsp:cNvPr id="0" name=""/>
        <dsp:cNvSpPr/>
      </dsp:nvSpPr>
      <dsp:spPr>
        <a:xfrm rot="5400000">
          <a:off x="5082793" y="-2087975"/>
          <a:ext cx="912522" cy="517607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itchFamily="34" charset="0"/>
            </a:rPr>
            <a:t>Подготвување на проект 124.000 денари </a:t>
          </a:r>
          <a:endParaRPr lang="en-US" sz="1100" kern="1200" dirty="0">
            <a:latin typeface="Candara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itchFamily="34" charset="0"/>
            </a:rPr>
            <a:t>Реконструкција на други објекти 493.000</a:t>
          </a:r>
          <a:endParaRPr lang="en-US" sz="1100" kern="1200" dirty="0">
            <a:latin typeface="Candara" pitchFamily="34" charset="0"/>
          </a:endParaRPr>
        </a:p>
      </dsp:txBody>
      <dsp:txXfrm rot="-5400000">
        <a:off x="2951016" y="88348"/>
        <a:ext cx="5131530" cy="823430"/>
      </dsp:txXfrm>
    </dsp:sp>
    <dsp:sp modelId="{7EEB52BB-DEFF-4261-A4C4-DCF62D230410}">
      <dsp:nvSpPr>
        <dsp:cNvPr id="0" name=""/>
        <dsp:cNvSpPr/>
      </dsp:nvSpPr>
      <dsp:spPr>
        <a:xfrm>
          <a:off x="7018" y="14451"/>
          <a:ext cx="2905659" cy="98567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latin typeface="Candara" panose="020E0502030303020204" pitchFamily="34" charset="0"/>
            </a:rPr>
            <a:t>Заштита на животна средина и природа капитални расходи 617. 000</a:t>
          </a:r>
          <a:endParaRPr lang="en-US" sz="1200" kern="1200" dirty="0">
            <a:latin typeface="Candara" panose="020E0502030303020204" pitchFamily="34" charset="0"/>
          </a:endParaRPr>
        </a:p>
      </dsp:txBody>
      <dsp:txXfrm>
        <a:off x="55135" y="62568"/>
        <a:ext cx="2809425" cy="88943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E2A85-1EF8-4923-AEEC-0CCAB4D1286F}">
      <dsp:nvSpPr>
        <dsp:cNvPr id="0" name=""/>
        <dsp:cNvSpPr/>
      </dsp:nvSpPr>
      <dsp:spPr>
        <a:xfrm>
          <a:off x="0" y="137411"/>
          <a:ext cx="2295144" cy="289773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Родова еднаквост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35.000</a:t>
          </a:r>
          <a:endParaRPr lang="en-US" sz="1400" b="1" kern="1200" dirty="0">
            <a:latin typeface="Candara" panose="020E0502030303020204" pitchFamily="34" charset="0"/>
          </a:endParaRPr>
        </a:p>
      </dsp:txBody>
      <dsp:txXfrm>
        <a:off x="336116" y="561774"/>
        <a:ext cx="1622912" cy="20490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4CF84-6ABC-4C33-A806-A6EC204280DD}">
      <dsp:nvSpPr>
        <dsp:cNvPr id="0" name=""/>
        <dsp:cNvSpPr/>
      </dsp:nvSpPr>
      <dsp:spPr>
        <a:xfrm>
          <a:off x="3142832" y="1963010"/>
          <a:ext cx="1924923" cy="16469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ara"/>
            </a:rPr>
            <a:t>Вкупен буџет за Основно образование и Детски градинки   34.729.000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ara"/>
          </a:endParaRPr>
        </a:p>
      </dsp:txBody>
      <dsp:txXfrm>
        <a:off x="3424730" y="2204202"/>
        <a:ext cx="1361127" cy="1164580"/>
      </dsp:txXfrm>
    </dsp:sp>
    <dsp:sp modelId="{A5077175-6626-4ADA-9B09-B61198888ED2}">
      <dsp:nvSpPr>
        <dsp:cNvPr id="0" name=""/>
        <dsp:cNvSpPr/>
      </dsp:nvSpPr>
      <dsp:spPr>
        <a:xfrm rot="12908875">
          <a:off x="2237959" y="1650846"/>
          <a:ext cx="1175365" cy="46938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4E788-1D87-4C9C-91A7-A39C71C76FF4}">
      <dsp:nvSpPr>
        <dsp:cNvPr id="0" name=""/>
        <dsp:cNvSpPr/>
      </dsp:nvSpPr>
      <dsp:spPr>
        <a:xfrm>
          <a:off x="1562804" y="921369"/>
          <a:ext cx="1564616" cy="1251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ara"/>
            </a:rPr>
            <a:t>Основен буџет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ara"/>
            </a:rPr>
            <a:t>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ara"/>
          </a:endParaRPr>
        </a:p>
      </dsp:txBody>
      <dsp:txXfrm>
        <a:off x="1599465" y="958030"/>
        <a:ext cx="1491294" cy="1178371"/>
      </dsp:txXfrm>
    </dsp:sp>
    <dsp:sp modelId="{68305E7D-32AB-49C5-8A48-440082E1CE11}">
      <dsp:nvSpPr>
        <dsp:cNvPr id="0" name=""/>
        <dsp:cNvSpPr/>
      </dsp:nvSpPr>
      <dsp:spPr>
        <a:xfrm rot="16215125">
          <a:off x="3480262" y="1023034"/>
          <a:ext cx="1263516" cy="46938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E1A82-75BB-4173-A372-9FF5BFFD57E4}">
      <dsp:nvSpPr>
        <dsp:cNvPr id="0" name=""/>
        <dsp:cNvSpPr/>
      </dsp:nvSpPr>
      <dsp:spPr>
        <a:xfrm>
          <a:off x="3332491" y="128"/>
          <a:ext cx="1564616" cy="1251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ara"/>
            </a:rPr>
            <a:t>Буџет на дотации 33.728.000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ara"/>
          </a:endParaRPr>
        </a:p>
      </dsp:txBody>
      <dsp:txXfrm>
        <a:off x="3369152" y="36789"/>
        <a:ext cx="1491294" cy="1178371"/>
      </dsp:txXfrm>
    </dsp:sp>
    <dsp:sp modelId="{0BE813F9-42A0-4940-AE88-A9112FA43329}">
      <dsp:nvSpPr>
        <dsp:cNvPr id="0" name=""/>
        <dsp:cNvSpPr/>
      </dsp:nvSpPr>
      <dsp:spPr>
        <a:xfrm rot="19508478">
          <a:off x="4801783" y="1652431"/>
          <a:ext cx="1189415" cy="46938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142AC4-844D-47FB-8B70-8C3709EA2BEF}">
      <dsp:nvSpPr>
        <dsp:cNvPr id="0" name=""/>
        <dsp:cNvSpPr/>
      </dsp:nvSpPr>
      <dsp:spPr>
        <a:xfrm>
          <a:off x="5102178" y="921369"/>
          <a:ext cx="1564616" cy="12516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ara"/>
            </a:rPr>
            <a:t>Буџет на самофинасирачки активности 1.064.000</a:t>
          </a:r>
          <a:endParaRPr lang="en-U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nara"/>
          </a:endParaRPr>
        </a:p>
      </dsp:txBody>
      <dsp:txXfrm>
        <a:off x="5138839" y="958030"/>
        <a:ext cx="1491294" cy="1178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729382" y="1476812"/>
          <a:ext cx="1403120" cy="10809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Совет на општина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412</a:t>
          </a:r>
          <a:r>
            <a:rPr lang="en-GB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.000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sp:txBody>
      <dsp:txXfrm>
        <a:off x="949252" y="1646199"/>
        <a:ext cx="963380" cy="742185"/>
      </dsp:txXfrm>
    </dsp:sp>
    <dsp:sp modelId="{5D9328BC-5EB1-493D-9E69-AE9BED5967E6}">
      <dsp:nvSpPr>
        <dsp:cNvPr id="0" name=""/>
        <dsp:cNvSpPr/>
      </dsp:nvSpPr>
      <dsp:spPr>
        <a:xfrm>
          <a:off x="1610913" y="952219"/>
          <a:ext cx="471472" cy="4062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81117-2AD5-4AFB-811A-447A33154E46}">
      <dsp:nvSpPr>
        <dsp:cNvPr id="0" name=""/>
        <dsp:cNvSpPr/>
      </dsp:nvSpPr>
      <dsp:spPr>
        <a:xfrm>
          <a:off x="943526" y="486251"/>
          <a:ext cx="1024043" cy="8859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Плати и надоместоци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212.000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1113232" y="633066"/>
        <a:ext cx="684631" cy="592287"/>
      </dsp:txXfrm>
    </dsp:sp>
    <dsp:sp modelId="{34D479DE-B65E-4604-A6A3-2CCD39165AFE}">
      <dsp:nvSpPr>
        <dsp:cNvPr id="0" name=""/>
        <dsp:cNvSpPr/>
      </dsp:nvSpPr>
      <dsp:spPr>
        <a:xfrm>
          <a:off x="2161158" y="1711665"/>
          <a:ext cx="471472" cy="4062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82FFF-6998-4E4A-A183-7FA64704BBD4}">
      <dsp:nvSpPr>
        <dsp:cNvPr id="0" name=""/>
        <dsp:cNvSpPr/>
      </dsp:nvSpPr>
      <dsp:spPr>
        <a:xfrm>
          <a:off x="1882693" y="1031150"/>
          <a:ext cx="1024043" cy="8859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Резерви и недефинирани расходи                   200.000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2052399" y="1177965"/>
        <a:ext cx="684631" cy="592287"/>
      </dsp:txXfrm>
    </dsp:sp>
    <dsp:sp modelId="{FDD3B02E-7247-428D-844E-B352CA07513B}">
      <dsp:nvSpPr>
        <dsp:cNvPr id="0" name=""/>
        <dsp:cNvSpPr/>
      </dsp:nvSpPr>
      <dsp:spPr>
        <a:xfrm>
          <a:off x="1778923" y="2568936"/>
          <a:ext cx="471472" cy="4062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2B8C3-35F3-4E78-A1D6-0D54E7FEBE7B}">
      <dsp:nvSpPr>
        <dsp:cNvPr id="0" name=""/>
        <dsp:cNvSpPr/>
      </dsp:nvSpPr>
      <dsp:spPr>
        <a:xfrm>
          <a:off x="1882693" y="2102358"/>
          <a:ext cx="1024043" cy="8859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Стоки и услуги          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2052399" y="2249173"/>
        <a:ext cx="684631" cy="592287"/>
      </dsp:txXfrm>
    </dsp:sp>
    <dsp:sp modelId="{FE13A653-9E9C-48B3-B68E-78A9E89F9E90}">
      <dsp:nvSpPr>
        <dsp:cNvPr id="0" name=""/>
        <dsp:cNvSpPr/>
      </dsp:nvSpPr>
      <dsp:spPr>
        <a:xfrm>
          <a:off x="830745" y="2657924"/>
          <a:ext cx="471472" cy="40623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E6D9C-4B0A-4E39-BBBD-A4A9D9831AB8}">
      <dsp:nvSpPr>
        <dsp:cNvPr id="0" name=""/>
        <dsp:cNvSpPr/>
      </dsp:nvSpPr>
      <dsp:spPr>
        <a:xfrm>
          <a:off x="943526" y="2647867"/>
          <a:ext cx="1024043" cy="8859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Субвенции и трансфери   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1113232" y="2794682"/>
        <a:ext cx="684631" cy="592287"/>
      </dsp:txXfrm>
    </dsp:sp>
    <dsp:sp modelId="{C5E10B18-6FB0-423B-8109-1BB70244053F}">
      <dsp:nvSpPr>
        <dsp:cNvPr id="0" name=""/>
        <dsp:cNvSpPr/>
      </dsp:nvSpPr>
      <dsp:spPr>
        <a:xfrm>
          <a:off x="0" y="2102968"/>
          <a:ext cx="1024043" cy="88591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Социјални бенефиции 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169706" y="2249783"/>
        <a:ext cx="684631" cy="5922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2675093" y="1277605"/>
          <a:ext cx="1809717" cy="139420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Градоначалник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2.673.000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sp:txBody>
      <dsp:txXfrm>
        <a:off x="2958677" y="1496077"/>
        <a:ext cx="1242549" cy="957257"/>
      </dsp:txXfrm>
    </dsp:sp>
    <dsp:sp modelId="{5D9328BC-5EB1-493D-9E69-AE9BED5967E6}">
      <dsp:nvSpPr>
        <dsp:cNvPr id="0" name=""/>
        <dsp:cNvSpPr/>
      </dsp:nvSpPr>
      <dsp:spPr>
        <a:xfrm>
          <a:off x="3812075" y="600996"/>
          <a:ext cx="608096" cy="523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81117-2AD5-4AFB-811A-447A33154E46}">
      <dsp:nvSpPr>
        <dsp:cNvPr id="0" name=""/>
        <dsp:cNvSpPr/>
      </dsp:nvSpPr>
      <dsp:spPr>
        <a:xfrm>
          <a:off x="2951292" y="0"/>
          <a:ext cx="1320791" cy="11426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Плати и надоместоци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1.673.000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3170175" y="189360"/>
        <a:ext cx="883025" cy="763919"/>
      </dsp:txXfrm>
    </dsp:sp>
    <dsp:sp modelId="{34D479DE-B65E-4604-A6A3-2CCD39165AFE}">
      <dsp:nvSpPr>
        <dsp:cNvPr id="0" name=""/>
        <dsp:cNvSpPr/>
      </dsp:nvSpPr>
      <dsp:spPr>
        <a:xfrm>
          <a:off x="4521770" y="1580513"/>
          <a:ext cx="608096" cy="523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82FFF-6998-4E4A-A183-7FA64704BBD4}">
      <dsp:nvSpPr>
        <dsp:cNvPr id="0" name=""/>
        <dsp:cNvSpPr/>
      </dsp:nvSpPr>
      <dsp:spPr>
        <a:xfrm>
          <a:off x="4162611" y="702800"/>
          <a:ext cx="1320791" cy="11426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Резерви и недефинирани расходи                    50.000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4381494" y="892160"/>
        <a:ext cx="883025" cy="763919"/>
      </dsp:txXfrm>
    </dsp:sp>
    <dsp:sp modelId="{FDD3B02E-7247-428D-844E-B352CA07513B}">
      <dsp:nvSpPr>
        <dsp:cNvPr id="0" name=""/>
        <dsp:cNvSpPr/>
      </dsp:nvSpPr>
      <dsp:spPr>
        <a:xfrm>
          <a:off x="4028770" y="2686205"/>
          <a:ext cx="608096" cy="523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2B8C3-35F3-4E78-A1D6-0D54E7FEBE7B}">
      <dsp:nvSpPr>
        <dsp:cNvPr id="0" name=""/>
        <dsp:cNvSpPr/>
      </dsp:nvSpPr>
      <dsp:spPr>
        <a:xfrm>
          <a:off x="4162611" y="2084423"/>
          <a:ext cx="1320791" cy="11426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Стоки и услуги          310.000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4381494" y="2273783"/>
        <a:ext cx="883025" cy="763919"/>
      </dsp:txXfrm>
    </dsp:sp>
    <dsp:sp modelId="{FE13A653-9E9C-48B3-B68E-78A9E89F9E90}">
      <dsp:nvSpPr>
        <dsp:cNvPr id="0" name=""/>
        <dsp:cNvSpPr/>
      </dsp:nvSpPr>
      <dsp:spPr>
        <a:xfrm>
          <a:off x="2805829" y="2800980"/>
          <a:ext cx="608096" cy="523955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E6D9C-4B0A-4E39-BBBD-A4A9D9831AB8}">
      <dsp:nvSpPr>
        <dsp:cNvPr id="0" name=""/>
        <dsp:cNvSpPr/>
      </dsp:nvSpPr>
      <dsp:spPr>
        <a:xfrm>
          <a:off x="2951292" y="2788009"/>
          <a:ext cx="1320791" cy="11426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Субвенции и трансфери   550.000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3170175" y="2977369"/>
        <a:ext cx="883025" cy="763919"/>
      </dsp:txXfrm>
    </dsp:sp>
    <dsp:sp modelId="{C5E10B18-6FB0-423B-8109-1BB70244053F}">
      <dsp:nvSpPr>
        <dsp:cNvPr id="0" name=""/>
        <dsp:cNvSpPr/>
      </dsp:nvSpPr>
      <dsp:spPr>
        <a:xfrm>
          <a:off x="1734349" y="2085209"/>
          <a:ext cx="1320791" cy="114263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Социјални бенефиции 90.000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1953232" y="2274569"/>
        <a:ext cx="883025" cy="7639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E2A85-1EF8-4923-AEEC-0CCAB4D1286F}">
      <dsp:nvSpPr>
        <dsp:cNvPr id="0" name=""/>
        <dsp:cNvSpPr/>
      </dsp:nvSpPr>
      <dsp:spPr>
        <a:xfrm>
          <a:off x="165394" y="161938"/>
          <a:ext cx="2657637" cy="298131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Капитални расходи на општината         160.000</a:t>
          </a:r>
          <a:endParaRPr lang="en-US" sz="1400" b="1" kern="1200" dirty="0">
            <a:latin typeface="Candara" panose="020E0502030303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000" kern="1200" dirty="0" smtClean="0">
              <a:latin typeface="Candara" panose="020E0502030303020204" pitchFamily="34" charset="0"/>
            </a:rPr>
            <a:t>Купување на опрема и </a:t>
          </a:r>
          <a:r>
            <a:rPr lang="mk-MK" sz="1000" kern="1200" smtClean="0">
              <a:latin typeface="Candara" panose="020E0502030303020204" pitchFamily="34" charset="0"/>
            </a:rPr>
            <a:t>машини 160.000</a:t>
          </a:r>
          <a:endParaRPr lang="mk-MK" sz="1000" kern="1200" dirty="0" smtClean="0">
            <a:latin typeface="Candara" panose="020E0502030303020204" pitchFamily="34" charset="0"/>
          </a:endParaRPr>
        </a:p>
      </dsp:txBody>
      <dsp:txXfrm>
        <a:off x="554596" y="598541"/>
        <a:ext cx="1879233" cy="21081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-53679" y="883258"/>
          <a:ext cx="1962540" cy="1511643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Општинска администраија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Candara" panose="020E0502030303020204" pitchFamily="34" charset="0"/>
            </a:rPr>
            <a:t>12.394.000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sp:txBody>
      <dsp:txXfrm>
        <a:off x="253825" y="1120112"/>
        <a:ext cx="1347532" cy="1037935"/>
      </dsp:txXfrm>
    </dsp:sp>
    <dsp:sp modelId="{34D479DE-B65E-4604-A6A3-2CCD39165AFE}">
      <dsp:nvSpPr>
        <dsp:cNvPr id="0" name=""/>
        <dsp:cNvSpPr/>
      </dsp:nvSpPr>
      <dsp:spPr>
        <a:xfrm>
          <a:off x="1917770" y="1211672"/>
          <a:ext cx="659538" cy="56804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81117-2AD5-4AFB-811A-447A33154E46}">
      <dsp:nvSpPr>
        <dsp:cNvPr id="0" name=""/>
        <dsp:cNvSpPr/>
      </dsp:nvSpPr>
      <dsp:spPr>
        <a:xfrm>
          <a:off x="1528267" y="260026"/>
          <a:ext cx="1432149" cy="123899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Плати и надоместоци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7.900.000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1765606" y="465355"/>
        <a:ext cx="957471" cy="828336"/>
      </dsp:txXfrm>
    </dsp:sp>
    <dsp:sp modelId="{FDD3B02E-7247-428D-844E-B352CA07513B}">
      <dsp:nvSpPr>
        <dsp:cNvPr id="0" name=""/>
        <dsp:cNvSpPr/>
      </dsp:nvSpPr>
      <dsp:spPr>
        <a:xfrm>
          <a:off x="1382930" y="2410766"/>
          <a:ext cx="659538" cy="568047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7E4921-9E38-4F2E-83FA-52AD3D0A3159}">
      <dsp:nvSpPr>
        <dsp:cNvPr id="0" name=""/>
        <dsp:cNvSpPr/>
      </dsp:nvSpPr>
      <dsp:spPr>
        <a:xfrm>
          <a:off x="1528267" y="1740958"/>
          <a:ext cx="1432149" cy="123899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Стоки и услуги      4.471.000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1765606" y="1946287"/>
        <a:ext cx="957471" cy="828336"/>
      </dsp:txXfrm>
    </dsp:sp>
    <dsp:sp modelId="{0941BF90-FF88-49B8-AF62-2083E508FEF2}">
      <dsp:nvSpPr>
        <dsp:cNvPr id="0" name=""/>
        <dsp:cNvSpPr/>
      </dsp:nvSpPr>
      <dsp:spPr>
        <a:xfrm>
          <a:off x="214713" y="2521016"/>
          <a:ext cx="1432149" cy="123899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Субвенции и трансфери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000" kern="1200" dirty="0" smtClean="0">
              <a:latin typeface="Candara" panose="020E0502030303020204" pitchFamily="34" charset="0"/>
            </a:rPr>
            <a:t>23.000</a:t>
          </a:r>
          <a:endParaRPr lang="en-US" sz="1000" kern="1200" dirty="0">
            <a:latin typeface="Candara" panose="020E0502030303020204" pitchFamily="34" charset="0"/>
          </a:endParaRPr>
        </a:p>
      </dsp:txBody>
      <dsp:txXfrm>
        <a:off x="452052" y="2726345"/>
        <a:ext cx="957471" cy="828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B95AD-438C-4ECF-AE6A-8E6FC6DEFE4E}">
      <dsp:nvSpPr>
        <dsp:cNvPr id="0" name=""/>
        <dsp:cNvSpPr/>
      </dsp:nvSpPr>
      <dsp:spPr>
        <a:xfrm>
          <a:off x="0" y="400054"/>
          <a:ext cx="2114550" cy="182903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Јавно осветлување                        2.060.000</a:t>
          </a:r>
          <a:endParaRPr lang="en-US" sz="1400" b="1" kern="1200" dirty="0">
            <a:solidFill>
              <a:schemeClr val="tx1">
                <a:lumMod val="95000"/>
                <a:lumOff val="5000"/>
              </a:schemeClr>
            </a:solidFill>
            <a:latin typeface="Candara" panose="020E0502030303020204" pitchFamily="34" charset="0"/>
          </a:endParaRPr>
        </a:p>
      </dsp:txBody>
      <dsp:txXfrm>
        <a:off x="350398" y="703140"/>
        <a:ext cx="1413754" cy="12228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FE2A85-1EF8-4923-AEEC-0CCAB4D1286F}">
      <dsp:nvSpPr>
        <dsp:cNvPr id="0" name=""/>
        <dsp:cNvSpPr/>
      </dsp:nvSpPr>
      <dsp:spPr>
        <a:xfrm>
          <a:off x="419107" y="0"/>
          <a:ext cx="2395938" cy="25527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400" b="1" kern="1200" dirty="0" smtClean="0">
              <a:latin typeface="Candara" panose="020E0502030303020204" pitchFamily="34" charset="0"/>
            </a:rPr>
            <a:t>Одржување и заштита на локални улици и патишта 250.000</a:t>
          </a:r>
          <a:endParaRPr lang="en-US" sz="1400" b="1" kern="1200" dirty="0">
            <a:latin typeface="Candara" panose="020E0502030303020204" pitchFamily="34" charset="0"/>
          </a:endParaRPr>
        </a:p>
      </dsp:txBody>
      <dsp:txXfrm>
        <a:off x="769984" y="373834"/>
        <a:ext cx="1694184" cy="18050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05813-5EC5-43BE-A89C-A524021CCF8F}">
      <dsp:nvSpPr>
        <dsp:cNvPr id="0" name=""/>
        <dsp:cNvSpPr/>
      </dsp:nvSpPr>
      <dsp:spPr>
        <a:xfrm rot="5400000">
          <a:off x="5569727" y="-2384618"/>
          <a:ext cx="490347" cy="548932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" tIns="216000" rIns="43200" bIns="216000" numCol="1" spcCol="1270" anchor="ctr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100" kern="1200" dirty="0">
            <a:latin typeface="Candara" panose="020E0502030303020204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mk-MK" sz="1100" kern="1200" dirty="0" smtClean="0">
              <a:latin typeface="Candara" panose="020E0502030303020204" pitchFamily="34" charset="0"/>
            </a:rPr>
            <a:t> подготвување на проекти за улици -200.000 денари </a:t>
          </a:r>
          <a:endParaRPr lang="en-US" sz="1100" kern="1200" dirty="0">
            <a:latin typeface="Candara" panose="020E0502030303020204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mk-MK" sz="1100" kern="1200" dirty="0" smtClean="0">
              <a:latin typeface="Candara" panose="020E0502030303020204" pitchFamily="34" charset="0"/>
            </a:rPr>
            <a:t>Реконструкција на улица Центар Дејков Мост 2.786.000, надзор над изградба 30.000 денари,     </a:t>
          </a:r>
          <a:endParaRPr lang="en-US" sz="1100" kern="1200" dirty="0">
            <a:latin typeface="Candara" panose="020E0502030303020204" pitchFamily="34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1100" kern="1200" dirty="0">
            <a:latin typeface="Candara" panose="020E0502030303020204" pitchFamily="34" charset="0"/>
          </a:endParaRPr>
        </a:p>
      </dsp:txBody>
      <dsp:txXfrm rot="-5400000">
        <a:off x="3070238" y="138808"/>
        <a:ext cx="5465389" cy="442473"/>
      </dsp:txXfrm>
    </dsp:sp>
    <dsp:sp modelId="{60F122D3-070D-4AA6-B09C-6E4E902C325C}">
      <dsp:nvSpPr>
        <dsp:cNvPr id="0" name=""/>
        <dsp:cNvSpPr/>
      </dsp:nvSpPr>
      <dsp:spPr>
        <a:xfrm>
          <a:off x="0" y="928"/>
          <a:ext cx="3087745" cy="61293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>
              <a:latin typeface="Candara" panose="020E0502030303020204" pitchFamily="34" charset="0"/>
            </a:rPr>
            <a:t>Изградба и реконструкција на локални патишта 3.316.000</a:t>
          </a:r>
          <a:endParaRPr lang="en-US" sz="1500" kern="1200" dirty="0">
            <a:latin typeface="Candara" panose="020E0502030303020204" pitchFamily="34" charset="0"/>
          </a:endParaRPr>
        </a:p>
      </dsp:txBody>
      <dsp:txXfrm>
        <a:off x="29921" y="30849"/>
        <a:ext cx="3027903" cy="553091"/>
      </dsp:txXfrm>
    </dsp:sp>
    <dsp:sp modelId="{1487939A-C3DA-4F1E-B7C2-88CA52655FA0}">
      <dsp:nvSpPr>
        <dsp:cNvPr id="0" name=""/>
        <dsp:cNvSpPr/>
      </dsp:nvSpPr>
      <dsp:spPr>
        <a:xfrm rot="5400000">
          <a:off x="5539492" y="-1793687"/>
          <a:ext cx="585832" cy="548932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" tIns="216000" rIns="43200" bIns="216000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050" kern="1200" dirty="0" smtClean="0">
              <a:latin typeface="Candara" panose="020E0502030303020204" pitchFamily="34" charset="0"/>
            </a:rPr>
            <a:t>Реконструкција на други објекти -2.557.000 денари </a:t>
          </a:r>
          <a:endParaRPr lang="en-US" sz="1050" kern="1200" dirty="0">
            <a:latin typeface="Candara" panose="020E0502030303020204" pitchFamily="34" charset="0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050" kern="1200" dirty="0" smtClean="0">
              <a:latin typeface="Candara" panose="020E0502030303020204" pitchFamily="34" charset="0"/>
            </a:rPr>
            <a:t>Надзор над изградна 25.000 денари </a:t>
          </a:r>
          <a:endParaRPr lang="en-US" sz="1050" kern="1200" dirty="0">
            <a:latin typeface="Candara" panose="020E0502030303020204" pitchFamily="34" charset="0"/>
          </a:endParaRPr>
        </a:p>
      </dsp:txBody>
      <dsp:txXfrm rot="-5400000">
        <a:off x="3087745" y="686658"/>
        <a:ext cx="5460728" cy="528636"/>
      </dsp:txXfrm>
    </dsp:sp>
    <dsp:sp modelId="{7EEB52BB-DEFF-4261-A4C4-DCF62D230410}">
      <dsp:nvSpPr>
        <dsp:cNvPr id="0" name=""/>
        <dsp:cNvSpPr/>
      </dsp:nvSpPr>
      <dsp:spPr>
        <a:xfrm>
          <a:off x="0" y="602504"/>
          <a:ext cx="3087745" cy="61293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>
              <a:latin typeface="Candara" panose="020E0502030303020204" pitchFamily="34" charset="0"/>
            </a:rPr>
            <a:t>Реконструкција на детски парк во центарот на Вевчани 2.582.000</a:t>
          </a:r>
          <a:endParaRPr lang="en-US" sz="1500" kern="1200" dirty="0">
            <a:latin typeface="Candara" panose="020E0502030303020204" pitchFamily="34" charset="0"/>
          </a:endParaRPr>
        </a:p>
      </dsp:txBody>
      <dsp:txXfrm>
        <a:off x="29921" y="632425"/>
        <a:ext cx="3027903" cy="553091"/>
      </dsp:txXfrm>
    </dsp:sp>
    <dsp:sp modelId="{070FC703-4782-4A82-955E-3F720B982DEF}">
      <dsp:nvSpPr>
        <dsp:cNvPr id="0" name=""/>
        <dsp:cNvSpPr/>
      </dsp:nvSpPr>
      <dsp:spPr>
        <a:xfrm rot="5400000">
          <a:off x="5529988" y="-1111560"/>
          <a:ext cx="490347" cy="5489326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200" tIns="324000" rIns="43200" bIns="216000" numCol="1" spcCol="1270" anchor="ctr" anchorCtr="0">
          <a:noAutofit/>
        </a:bodyPr>
        <a:lstStyle/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1100" kern="1200" dirty="0">
            <a:latin typeface="Candara" panose="020E0502030303020204" pitchFamily="34" charset="0"/>
          </a:endParaRP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mk-MK" sz="1100" kern="1200" dirty="0" smtClean="0">
              <a:latin typeface="Candara" panose="020E0502030303020204" pitchFamily="34" charset="0"/>
            </a:rPr>
            <a:t>Изградба на канализациона линија крак 27   -1.892.000 денари</a:t>
          </a:r>
          <a:endParaRPr lang="en-US" sz="1100" kern="1200" dirty="0">
            <a:latin typeface="Candara" panose="020E0502030303020204" pitchFamily="34" charset="0"/>
          </a:endParaRP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mk-MK" sz="1100" kern="1200" dirty="0" smtClean="0">
              <a:latin typeface="Candara" panose="020E0502030303020204" pitchFamily="34" charset="0"/>
            </a:rPr>
            <a:t>Надзор над изградба 40.000 денари </a:t>
          </a:r>
          <a:endParaRPr lang="en-US" sz="1100" kern="1200" dirty="0">
            <a:latin typeface="Candara" panose="020E0502030303020204" pitchFamily="34" charset="0"/>
          </a:endParaRPr>
        </a:p>
        <a:p>
          <a:pPr marL="57150" lvl="1" indent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1100" kern="1200" dirty="0">
            <a:latin typeface="Candara" panose="020E0502030303020204" pitchFamily="34" charset="0"/>
          </a:endParaRPr>
        </a:p>
      </dsp:txBody>
      <dsp:txXfrm rot="-5400000">
        <a:off x="3030499" y="1411866"/>
        <a:ext cx="5465389" cy="442473"/>
      </dsp:txXfrm>
    </dsp:sp>
    <dsp:sp modelId="{805D8226-23F7-4EA1-86DD-725AD3BCE039}">
      <dsp:nvSpPr>
        <dsp:cNvPr id="0" name=""/>
        <dsp:cNvSpPr/>
      </dsp:nvSpPr>
      <dsp:spPr>
        <a:xfrm>
          <a:off x="0" y="1288089"/>
          <a:ext cx="3087745" cy="61293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500" kern="1200" dirty="0" smtClean="0">
              <a:latin typeface="Candara" panose="020E0502030303020204" pitchFamily="34" charset="0"/>
            </a:rPr>
            <a:t>Изградна на ситеми за пречистување на одпадни води 1.932.000</a:t>
          </a:r>
          <a:endParaRPr lang="en-US" sz="1500" kern="1200" dirty="0">
            <a:latin typeface="Candara" panose="020E0502030303020204" pitchFamily="34" charset="0"/>
          </a:endParaRPr>
        </a:p>
      </dsp:txBody>
      <dsp:txXfrm>
        <a:off x="29921" y="1318010"/>
        <a:ext cx="3027903" cy="5530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05813-5EC5-43BE-A89C-A524021CCF8F}">
      <dsp:nvSpPr>
        <dsp:cNvPr id="0" name=""/>
        <dsp:cNvSpPr/>
      </dsp:nvSpPr>
      <dsp:spPr>
        <a:xfrm rot="5400000">
          <a:off x="5614400" y="-2464061"/>
          <a:ext cx="456742" cy="54990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200" kern="1200" dirty="0" smtClean="0">
              <a:latin typeface="Candara" panose="020E0502030303020204" pitchFamily="34" charset="0"/>
            </a:rPr>
            <a:t>Набавка на камион за собирање на смет </a:t>
          </a:r>
          <a:endParaRPr lang="en-US" sz="1200" kern="1200" dirty="0">
            <a:latin typeface="Candara" panose="020E0502030303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Candara" panose="020E0502030303020204" pitchFamily="34" charset="0"/>
          </a:endParaRPr>
        </a:p>
      </dsp:txBody>
      <dsp:txXfrm rot="-5400000">
        <a:off x="3093232" y="79403"/>
        <a:ext cx="5476783" cy="412150"/>
      </dsp:txXfrm>
    </dsp:sp>
    <dsp:sp modelId="{60F122D3-070D-4AA6-B09C-6E4E902C325C}">
      <dsp:nvSpPr>
        <dsp:cNvPr id="0" name=""/>
        <dsp:cNvSpPr/>
      </dsp:nvSpPr>
      <dsp:spPr>
        <a:xfrm>
          <a:off x="0" y="16571"/>
          <a:ext cx="3093232" cy="570928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>
              <a:latin typeface="Candara" panose="020E0502030303020204" pitchFamily="34" charset="0"/>
            </a:rPr>
            <a:t>Капитални расходи за јавна чистота  500.000</a:t>
          </a:r>
          <a:endParaRPr lang="en-US" sz="1600" kern="1200" dirty="0">
            <a:latin typeface="Candara" panose="020E0502030303020204" pitchFamily="34" charset="0"/>
          </a:endParaRPr>
        </a:p>
      </dsp:txBody>
      <dsp:txXfrm>
        <a:off x="27870" y="44441"/>
        <a:ext cx="3037492" cy="515188"/>
      </dsp:txXfrm>
    </dsp:sp>
    <dsp:sp modelId="{1487939A-C3DA-4F1E-B7C2-88CA52655FA0}">
      <dsp:nvSpPr>
        <dsp:cNvPr id="0" name=""/>
        <dsp:cNvSpPr/>
      </dsp:nvSpPr>
      <dsp:spPr>
        <a:xfrm rot="5400000">
          <a:off x="5567267" y="-1864586"/>
          <a:ext cx="551009" cy="5499079"/>
        </a:xfrm>
        <a:prstGeom prst="round2Same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anose="020E0502030303020204" pitchFamily="34" charset="0"/>
            </a:rPr>
            <a:t>Договорни услуги -900.000 денари –авторски договори за Вевчански карневал 2025</a:t>
          </a:r>
          <a:endParaRPr lang="en-US" sz="1100" kern="1200" dirty="0">
            <a:latin typeface="Candara" panose="020E0502030303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anose="020E0502030303020204" pitchFamily="34" charset="0"/>
            </a:rPr>
            <a:t>Други оперативни расходи-1.512.000 –организација на Вевчански карневал 2025</a:t>
          </a:r>
          <a:endParaRPr lang="en-US" sz="1100" kern="1200" dirty="0">
            <a:latin typeface="Candara" panose="020E050203030302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k-MK" sz="1100" kern="1200" dirty="0" smtClean="0">
              <a:latin typeface="Candara" panose="020E0502030303020204" pitchFamily="34" charset="0"/>
            </a:rPr>
            <a:t>Трансвери до невладини организации -190.000 денари-согласно програма за култура </a:t>
          </a:r>
          <a:endParaRPr lang="en-US" sz="1100" kern="1200" dirty="0">
            <a:latin typeface="Candara" panose="020E0502030303020204" pitchFamily="34" charset="0"/>
          </a:endParaRPr>
        </a:p>
      </dsp:txBody>
      <dsp:txXfrm rot="-5400000">
        <a:off x="3093232" y="636347"/>
        <a:ext cx="5472181" cy="497213"/>
      </dsp:txXfrm>
    </dsp:sp>
    <dsp:sp modelId="{7EEB52BB-DEFF-4261-A4C4-DCF62D230410}">
      <dsp:nvSpPr>
        <dsp:cNvPr id="0" name=""/>
        <dsp:cNvSpPr/>
      </dsp:nvSpPr>
      <dsp:spPr>
        <a:xfrm>
          <a:off x="0" y="599489"/>
          <a:ext cx="3093232" cy="570928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kern="1200" dirty="0" smtClean="0">
              <a:latin typeface="Candara" panose="020E0502030303020204" pitchFamily="34" charset="0"/>
            </a:rPr>
            <a:t>Културни манифестации и творештво 502.000</a:t>
          </a:r>
          <a:endParaRPr lang="en-US" sz="1600" kern="1200" dirty="0">
            <a:latin typeface="Candara" panose="020E0502030303020204" pitchFamily="34" charset="0"/>
          </a:endParaRPr>
        </a:p>
      </dsp:txBody>
      <dsp:txXfrm>
        <a:off x="27870" y="627359"/>
        <a:ext cx="3037492" cy="515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72CB4-B378-4716-9F0B-1A53B60AB261}" type="datetimeFigureOut">
              <a:rPr lang="en-US" smtClean="0"/>
              <a:pPr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D8A77-49BD-4ECE-B5AC-B4BAD8EEF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251487"/>
      </p:ext>
    </p:extLst>
  </p:cSld>
  <p:clrMap bg1="lt1" tx1="dk1" bg2="dk2" tx2="lt2" accent1="accent1" accent2="accent2" accent3="accent3" accent4="accent4" accent5="accent5" accent6="accent6" hlink="hlink" folHlink="folHlink"/>
  <p:hf sldNum="0"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77849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974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974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3604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08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7634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2133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2133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0560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7718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042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6852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2791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2474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9810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9810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4339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96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 + 2 column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"/>
          <p:cNvSpPr txBox="1">
            <a:spLocks noGrp="1"/>
          </p:cNvSpPr>
          <p:nvPr>
            <p:ph type="body" idx="1"/>
          </p:nvPr>
        </p:nvSpPr>
        <p:spPr>
          <a:xfrm>
            <a:off x="739675" y="1218009"/>
            <a:ext cx="3730800" cy="285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441" name="Google Shape;441;p7"/>
          <p:cNvSpPr txBox="1">
            <a:spLocks noGrp="1"/>
          </p:cNvSpPr>
          <p:nvPr>
            <p:ph type="body" idx="2"/>
          </p:nvPr>
        </p:nvSpPr>
        <p:spPr>
          <a:xfrm>
            <a:off x="4694997" y="1218009"/>
            <a:ext cx="3730800" cy="2853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487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 userDrawn="1">
  <p:cSld name="Title + 1 column + image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"/>
          <p:cNvSpPr txBox="1">
            <a:spLocks noGrp="1"/>
          </p:cNvSpPr>
          <p:nvPr>
            <p:ph type="body" idx="1"/>
          </p:nvPr>
        </p:nvSpPr>
        <p:spPr>
          <a:xfrm>
            <a:off x="452727" y="1412678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460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"/>
          <p:cNvSpPr txBox="1">
            <a:spLocks noGrp="1"/>
          </p:cNvSpPr>
          <p:nvPr>
            <p:ph type="body" idx="1"/>
          </p:nvPr>
        </p:nvSpPr>
        <p:spPr>
          <a:xfrm>
            <a:off x="739680" y="1152528"/>
            <a:ext cx="76860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▫"/>
              <a:defRPr>
                <a:solidFill>
                  <a:schemeClr val="lt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>
                <a:solidFill>
                  <a:schemeClr val="lt1"/>
                </a:solidFill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05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frame">
  <p:cSld name="Blank with frame"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74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39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3" r:id="rId12"/>
    <p:sldLayoutId id="2147483934" r:id="rId13"/>
    <p:sldLayoutId id="2147483936" r:id="rId14"/>
    <p:sldLayoutId id="2147483937" r:id="rId15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6350" y="1965374"/>
            <a:ext cx="6400800" cy="1314450"/>
          </a:xfrm>
        </p:spPr>
        <p:txBody>
          <a:bodyPr>
            <a:normAutofit fontScale="25000" lnSpcReduction="20000"/>
          </a:bodyPr>
          <a:lstStyle/>
          <a:p>
            <a:r>
              <a:rPr lang="mk-MK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Општина Вевчани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mk-MK" sz="19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Граѓански Буџет</a:t>
            </a:r>
            <a:r>
              <a:rPr lang="mk-M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mk-MK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mk-MK" sz="38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</a:t>
            </a:r>
            <a:r>
              <a:rPr lang="en-US" sz="38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25</a:t>
            </a:r>
            <a:endParaRPr lang="en-US" sz="38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382" y="410506"/>
            <a:ext cx="1038735" cy="137795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436" y="1506682"/>
            <a:ext cx="6670964" cy="2306542"/>
          </a:xfrm>
        </p:spPr>
        <p:txBody>
          <a:bodyPr>
            <a:normAutofit fontScale="32500" lnSpcReduction="20000"/>
          </a:bodyPr>
          <a:lstStyle/>
          <a:p>
            <a:pPr lvl="0" algn="l">
              <a:buFont typeface="Wingdings" panose="05000000000000000000" pitchFamily="2" charset="2"/>
              <a:buChar char="§"/>
            </a:pPr>
            <a:r>
              <a:rPr lang="ru-RU" sz="5600" dirty="0" smtClean="0">
                <a:latin typeface="Candara" panose="020E0502030303020204" pitchFamily="34" charset="0"/>
              </a:rPr>
              <a:t>Локални даноци;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ru-RU" sz="5600" dirty="0" smtClean="0">
                <a:latin typeface="Candara" panose="020E0502030303020204" pitchFamily="34" charset="0"/>
              </a:rPr>
              <a:t>Локални такси;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ru-RU" sz="5600" dirty="0" smtClean="0">
                <a:latin typeface="Candara" panose="020E0502030303020204" pitchFamily="34" charset="0"/>
              </a:rPr>
              <a:t>Локални надоместоци;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ru-RU" sz="5600" dirty="0" smtClean="0">
                <a:latin typeface="Candara" panose="020E0502030303020204" pitchFamily="34" charset="0"/>
              </a:rPr>
              <a:t>Приходи од сопственост;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ru-RU" sz="5600" dirty="0" smtClean="0">
                <a:latin typeface="Candara" panose="020E0502030303020204" pitchFamily="34" charset="0"/>
              </a:rPr>
              <a:t>Приходи од донации;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ru-RU" sz="5600" dirty="0" smtClean="0">
                <a:latin typeface="Candara" panose="020E0502030303020204" pitchFamily="34" charset="0"/>
              </a:rPr>
              <a:t>Приходи од парични казни;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ru-RU" sz="5600" dirty="0" smtClean="0">
                <a:latin typeface="Candara" panose="020E0502030303020204" pitchFamily="34" charset="0"/>
              </a:rPr>
              <a:t>Приходи кои се остваруваат  од персонален   данок од доход и</a:t>
            </a:r>
          </a:p>
          <a:p>
            <a:pPr lvl="0" algn="l">
              <a:buFont typeface="Wingdings" panose="05000000000000000000" pitchFamily="2" charset="2"/>
              <a:buChar char="§"/>
            </a:pPr>
            <a:r>
              <a:rPr lang="ru-RU" sz="5600" dirty="0" smtClean="0">
                <a:latin typeface="Candara" panose="020E0502030303020204" pitchFamily="34" charset="0"/>
              </a:rPr>
              <a:t>Приходи од самопридонес.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028700"/>
            <a:ext cx="8229600" cy="779463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Приходи од сопствени извори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3300"/>
            <a:ext cx="762000" cy="2730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0"/>
          <p:cNvSpPr txBox="1">
            <a:spLocks noGrp="1"/>
          </p:cNvSpPr>
          <p:nvPr>
            <p:ph type="body" idx="1"/>
          </p:nvPr>
        </p:nvSpPr>
        <p:spPr>
          <a:xfrm>
            <a:off x="160512" y="535925"/>
            <a:ext cx="8764032" cy="2987563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lvl="0"/>
            <a:endPara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76200" lvl="0" indent="0">
              <a:buNone/>
            </a:pPr>
            <a:endParaRPr lang="ru-RU" sz="1400" dirty="0">
              <a:latin typeface="Candara" panose="020E05020303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4294967295"/>
          </p:nvPr>
        </p:nvSpPr>
        <p:spPr>
          <a:xfrm>
            <a:off x="8586788" y="-11113"/>
            <a:ext cx="557212" cy="54768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 dirty="0"/>
          </a:p>
        </p:txBody>
      </p:sp>
      <p:sp>
        <p:nvSpPr>
          <p:cNvPr id="5" name="Google Shape;784;p16"/>
          <p:cNvSpPr txBox="1">
            <a:spLocks/>
          </p:cNvSpPr>
          <p:nvPr/>
        </p:nvSpPr>
        <p:spPr>
          <a:xfrm>
            <a:off x="546624" y="157409"/>
            <a:ext cx="7686000" cy="61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endParaRPr lang="mk-MK" sz="2800" b="1" dirty="0">
              <a:solidFill>
                <a:schemeClr val="bg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414" y="373206"/>
            <a:ext cx="3769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mk-MK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mk-MK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Буџетски расходи</a:t>
            </a:r>
            <a:endParaRPr lang="mk-MK" sz="2800" b="1" dirty="0">
              <a:solidFill>
                <a:schemeClr val="bg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057" y="1374407"/>
            <a:ext cx="82573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mk-MK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Расходите </a:t>
            </a:r>
            <a:r>
              <a:rPr lang="mk-MK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буџетот на локалната </a:t>
            </a:r>
            <a:r>
              <a:rPr lang="mk-MK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самоуправа </a:t>
            </a:r>
            <a:r>
              <a:rPr lang="mk-MK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се состојат од</a:t>
            </a:r>
            <a:r>
              <a:rPr lang="en-US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:</a:t>
            </a:r>
            <a:endParaRPr lang="mk-MK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>
              <a:defRPr/>
            </a:pPr>
            <a:endParaRPr lang="mk-MK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Тековни трошоци (плати и надоместоци, трошоци за набавка на стоки и </a:t>
            </a:r>
            <a:r>
              <a:rPr lang="mk-MK" dirty="0" smtClean="0">
                <a:solidFill>
                  <a:schemeClr val="bg1"/>
                </a:solidFill>
                <a:latin typeface="Candara" panose="020E0502030303020204" pitchFamily="34" charset="0"/>
              </a:rPr>
              <a:t>услуги и тековни </a:t>
            </a: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трансфери </a:t>
            </a:r>
            <a:r>
              <a:rPr lang="mk-MK" dirty="0" smtClean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  <a:endParaRPr lang="mk-MK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Капитални трошоци (купување на капитални средства и капитални трансфери)</a:t>
            </a:r>
          </a:p>
          <a:p>
            <a:pPr marL="457200" indent="-457200">
              <a:buClr>
                <a:schemeClr val="bg1"/>
              </a:buClr>
              <a:defRPr/>
            </a:pPr>
            <a:endParaRPr lang="mk-MK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930275" y="361950"/>
            <a:ext cx="8213725" cy="7524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rtl="0">
              <a:spcBef>
                <a:spcPts val="0"/>
              </a:spcBef>
              <a:spcAft>
                <a:spcPts val="0"/>
              </a:spcAft>
            </a:pPr>
            <a:r>
              <a:rPr lang="mk-MK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Вкупен буџет на Општина Вевчани за 202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5</a:t>
            </a:r>
            <a:r>
              <a:rPr lang="mk-MK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 година</a:t>
            </a:r>
            <a:endParaRPr sz="2800" dirty="0">
              <a:solidFill>
                <a:schemeClr val="accent3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3300"/>
            <a:ext cx="762000" cy="2730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36496465"/>
              </p:ext>
            </p:extLst>
          </p:nvPr>
        </p:nvGraphicFramePr>
        <p:xfrm>
          <a:off x="2371940" y="1285875"/>
          <a:ext cx="4905160" cy="3224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0" y="285750"/>
            <a:ext cx="8375650" cy="5191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</a:pPr>
            <a:r>
              <a:rPr lang="mk-MK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	Приходи на Буџет на Општина Вевчани за 202</a:t>
            </a:r>
            <a:r>
              <a:rPr lang="en-US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5</a:t>
            </a:r>
            <a:r>
              <a:rPr lang="mk-MK" sz="2000" dirty="0" smtClean="0">
                <a:solidFill>
                  <a:schemeClr val="tx1"/>
                </a:solidFill>
                <a:latin typeface="Candara" panose="020E0502030303020204" pitchFamily="34" charset="0"/>
              </a:rPr>
              <a:t> година</a:t>
            </a:r>
            <a:endParaRPr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3300"/>
            <a:ext cx="762000" cy="2730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8520892"/>
              </p:ext>
            </p:extLst>
          </p:nvPr>
        </p:nvGraphicFramePr>
        <p:xfrm>
          <a:off x="489372" y="656989"/>
          <a:ext cx="2238198" cy="432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054903"/>
              </p:ext>
            </p:extLst>
          </p:nvPr>
        </p:nvGraphicFramePr>
        <p:xfrm>
          <a:off x="3364991" y="1142999"/>
          <a:ext cx="5550410" cy="70382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407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0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</a:rPr>
                        <a:t>Данок од доход , од добивка  и од капитални добивки</a:t>
                      </a:r>
                      <a:endParaRPr lang="en-US" sz="9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i="0" dirty="0" smtClean="0">
                          <a:effectLst/>
                        </a:rPr>
                        <a:t>   </a:t>
                      </a:r>
                      <a:r>
                        <a:rPr lang="mk-MK" sz="900" b="0" i="0" dirty="0" smtClean="0">
                          <a:effectLst/>
                        </a:rPr>
                        <a:t>1.710.000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</a:rPr>
                        <a:t>Даноци на </a:t>
                      </a:r>
                      <a:r>
                        <a:rPr lang="mk-MK" sz="900" dirty="0" smtClean="0">
                          <a:effectLst/>
                        </a:rPr>
                        <a:t>имот</a:t>
                      </a:r>
                      <a:endParaRPr lang="en-US" sz="900" b="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0" i="0" dirty="0" smtClean="0">
                          <a:effectLst/>
                        </a:rPr>
                        <a:t>2</a:t>
                      </a:r>
                      <a:r>
                        <a:rPr lang="en-GB" sz="900" b="0" i="0" dirty="0" smtClean="0">
                          <a:effectLst/>
                        </a:rPr>
                        <a:t>.</a:t>
                      </a:r>
                      <a:r>
                        <a:rPr lang="mk-MK" sz="900" b="0" i="0" dirty="0" smtClean="0">
                          <a:effectLst/>
                        </a:rPr>
                        <a:t>380.000</a:t>
                      </a:r>
                      <a:endParaRPr lang="en-US" sz="900" b="0" i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</a:rPr>
                        <a:t>Даноци на специфични </a:t>
                      </a:r>
                      <a:r>
                        <a:rPr lang="mk-MK" sz="900" dirty="0" smtClean="0">
                          <a:effectLst/>
                        </a:rPr>
                        <a:t>услуги</a:t>
                      </a:r>
                      <a:endParaRPr lang="en-US" sz="900" b="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0" i="0" dirty="0" smtClean="0">
                          <a:effectLst/>
                        </a:rPr>
                        <a:t>4.576.000</a:t>
                      </a:r>
                      <a:endParaRPr lang="en-US" sz="900" b="0" i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</a:rPr>
                        <a:t>Вкупно</a:t>
                      </a:r>
                      <a:r>
                        <a:rPr lang="mk-MK" sz="900" dirty="0" smtClean="0">
                          <a:effectLst/>
                        </a:rPr>
                        <a:t>:</a:t>
                      </a:r>
                      <a:endParaRPr lang="en-US" sz="900" b="1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</a:rPr>
                        <a:t>8.666.000</a:t>
                      </a:r>
                      <a:endParaRPr lang="en-US" sz="9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579617"/>
              </p:ext>
            </p:extLst>
          </p:nvPr>
        </p:nvGraphicFramePr>
        <p:xfrm>
          <a:off x="3345561" y="3116453"/>
          <a:ext cx="5616224" cy="442214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553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</a:rPr>
                        <a:t>Продажба на земјиште и немат</a:t>
                      </a:r>
                      <a:r>
                        <a:rPr lang="en-US" sz="900" dirty="0">
                          <a:effectLst/>
                        </a:rPr>
                        <a:t>e</a:t>
                      </a:r>
                      <a:r>
                        <a:rPr lang="mk-MK" sz="900" dirty="0">
                          <a:effectLst/>
                        </a:rPr>
                        <a:t>ријални вложувања</a:t>
                      </a:r>
                      <a:endParaRPr lang="en-US" sz="9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0" dirty="0" smtClean="0">
                          <a:effectLst/>
                        </a:rPr>
                        <a:t>1.217.000</a:t>
                      </a:r>
                      <a:endParaRPr lang="en-US" sz="9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</a:rPr>
                        <a:t>Вкупно</a:t>
                      </a:r>
                      <a:r>
                        <a:rPr lang="mk-MK" sz="900" dirty="0" smtClean="0">
                          <a:effectLst/>
                        </a:rPr>
                        <a:t>:</a:t>
                      </a:r>
                      <a:endParaRPr lang="en-US" sz="9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</a:rPr>
                        <a:t>1.217.000</a:t>
                      </a:r>
                      <a:endParaRPr lang="en-US" sz="9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014506"/>
              </p:ext>
            </p:extLst>
          </p:nvPr>
        </p:nvGraphicFramePr>
        <p:xfrm>
          <a:off x="3255264" y="3843231"/>
          <a:ext cx="5596128" cy="44350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791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4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034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 smtClean="0">
                          <a:effectLst/>
                        </a:rPr>
                        <a:t>Трансфери од други нивоа на власт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</a:rPr>
                        <a:t>16.723.000</a:t>
                      </a:r>
                      <a:endParaRPr lang="en-US" sz="900" b="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</a:rPr>
                        <a:t>Вкупно</a:t>
                      </a:r>
                      <a:r>
                        <a:rPr lang="mk-MK" sz="900" dirty="0" smtClean="0">
                          <a:effectLst/>
                        </a:rPr>
                        <a:t>:</a:t>
                      </a:r>
                      <a:endParaRPr lang="en-US" sz="900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</a:rPr>
                        <a:t>16.723.000</a:t>
                      </a:r>
                      <a:endParaRPr lang="en-US" sz="900" b="1" dirty="0">
                        <a:solidFill>
                          <a:schemeClr val="bg1"/>
                        </a:solidFill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Striped Right Arrow 8"/>
          <p:cNvSpPr/>
          <p:nvPr/>
        </p:nvSpPr>
        <p:spPr>
          <a:xfrm>
            <a:off x="1673352" y="1448334"/>
            <a:ext cx="1700784" cy="533720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triped Right Arrow 9"/>
          <p:cNvSpPr/>
          <p:nvPr/>
        </p:nvSpPr>
        <p:spPr>
          <a:xfrm>
            <a:off x="2574440" y="2526941"/>
            <a:ext cx="740664" cy="484632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triped Right Arrow 10"/>
          <p:cNvSpPr/>
          <p:nvPr/>
        </p:nvSpPr>
        <p:spPr>
          <a:xfrm>
            <a:off x="2642616" y="3127248"/>
            <a:ext cx="731520" cy="484632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triped Right Arrow 11"/>
          <p:cNvSpPr/>
          <p:nvPr/>
        </p:nvSpPr>
        <p:spPr>
          <a:xfrm>
            <a:off x="1517904" y="3955004"/>
            <a:ext cx="1746504" cy="521208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929223"/>
              </p:ext>
            </p:extLst>
          </p:nvPr>
        </p:nvGraphicFramePr>
        <p:xfrm>
          <a:off x="3364991" y="2219324"/>
          <a:ext cx="5550410" cy="703826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4521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0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Глоби,</a:t>
                      </a:r>
                      <a:r>
                        <a:rPr lang="mk-MK" sz="9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судски и административни такси</a:t>
                      </a:r>
                      <a:endParaRPr lang="en-US" sz="9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</a:rPr>
                        <a:t>   </a:t>
                      </a:r>
                      <a:r>
                        <a:rPr lang="mk-MK" sz="900" b="0" dirty="0" smtClean="0">
                          <a:effectLst/>
                        </a:rPr>
                        <a:t>150.000</a:t>
                      </a:r>
                      <a:endParaRPr lang="en-US" sz="9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+mn-lt"/>
                        </a:rPr>
                        <a:t>Такси</a:t>
                      </a:r>
                      <a:r>
                        <a:rPr lang="mk-MK" sz="900" b="1" baseline="0" dirty="0" smtClean="0">
                          <a:effectLst/>
                          <a:latin typeface="+mn-lt"/>
                        </a:rPr>
                        <a:t> и надоместоци</a:t>
                      </a:r>
                      <a:endParaRPr lang="en-US" sz="900" b="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0" dirty="0" smtClean="0">
                          <a:effectLst/>
                        </a:rPr>
                        <a:t>279.000</a:t>
                      </a:r>
                      <a:endParaRPr lang="en-US" sz="9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  <a:latin typeface="+mn-lt"/>
                        </a:rPr>
                        <a:t>Други</a:t>
                      </a:r>
                      <a:r>
                        <a:rPr lang="mk-MK" sz="900" b="1" baseline="0" dirty="0" smtClean="0">
                          <a:effectLst/>
                          <a:latin typeface="+mn-lt"/>
                        </a:rPr>
                        <a:t> владини услуги</a:t>
                      </a:r>
                      <a:endParaRPr lang="en-US" sz="900" b="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0" dirty="0" smtClean="0">
                          <a:effectLst/>
                        </a:rPr>
                        <a:t>60.000</a:t>
                      </a:r>
                      <a:endParaRPr lang="en-US" sz="9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62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dirty="0">
                          <a:effectLst/>
                        </a:rPr>
                        <a:t>Вкупно</a:t>
                      </a:r>
                      <a:r>
                        <a:rPr lang="mk-MK" sz="900" dirty="0" smtClean="0">
                          <a:effectLst/>
                        </a:rPr>
                        <a:t>:</a:t>
                      </a:r>
                      <a:endParaRPr lang="en-US" sz="9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900" b="1" dirty="0" smtClean="0">
                          <a:effectLst/>
                        </a:rPr>
                        <a:t>1.668.000</a:t>
                      </a:r>
                      <a:endParaRPr lang="en-US" sz="900" b="1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88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21;p21"/>
          <p:cNvSpPr txBox="1">
            <a:spLocks/>
          </p:cNvSpPr>
          <p:nvPr/>
        </p:nvSpPr>
        <p:spPr>
          <a:xfrm>
            <a:off x="238991" y="758536"/>
            <a:ext cx="8714776" cy="392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endParaRPr lang="ru-RU" sz="11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endParaRPr lang="ru-RU" sz="11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endParaRPr lang="ru-RU" sz="1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endParaRPr lang="ru-RU" sz="1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endParaRPr lang="ru-RU" sz="1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ТРАНСФЕРИ</a:t>
            </a:r>
            <a:r>
              <a:rPr lang="ru-RU" sz="1100" b="1" dirty="0" smtClean="0">
                <a:solidFill>
                  <a:srgbClr val="C00000"/>
                </a:solidFill>
                <a:latin typeface="Candara" panose="020E0502030303020204" pitchFamily="34" charset="0"/>
              </a:rPr>
              <a:t>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Износот на транферите кои ги прави централната власт кон </a:t>
            </a:r>
            <a:r>
              <a:rPr lang="ru-RU" sz="1100" dirty="0" err="1" smtClean="0">
                <a:latin typeface="Candara" panose="020E0502030303020204" pitchFamily="34" charset="0"/>
              </a:rPr>
              <a:t>Општина</a:t>
            </a:r>
            <a:r>
              <a:rPr lang="en-US" sz="1100" dirty="0" smtClean="0">
                <a:latin typeface="Candara" panose="020E0502030303020204" pitchFamily="34" charset="0"/>
              </a:rPr>
              <a:t> </a:t>
            </a:r>
            <a:r>
              <a:rPr lang="mk-MK" sz="1100" dirty="0" smtClean="0">
                <a:latin typeface="Candara" panose="020E0502030303020204" pitchFamily="34" charset="0"/>
              </a:rPr>
              <a:t>Вевчани,</a:t>
            </a:r>
            <a:r>
              <a:rPr lang="ru-RU" sz="1100" dirty="0" smtClean="0">
                <a:latin typeface="Candara" panose="020E0502030303020204" pitchFamily="34" charset="0"/>
              </a:rPr>
              <a:t> а кои влегуваат во основниот буџет се однесуваат на: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	- трансфери од буџетот на РСМ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	- трансфери од буџетите на фондовите,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	-Дотации на општината од приходи од ДДВ </a:t>
            </a:r>
            <a:r>
              <a:rPr lang="en-US" sz="1100" dirty="0" smtClean="0">
                <a:latin typeface="Candara" panose="020E0502030303020204" pitchFamily="34" charset="0"/>
              </a:rPr>
              <a:t> </a:t>
            </a:r>
            <a:r>
              <a:rPr lang="mk-MK" sz="1100" dirty="0" smtClean="0">
                <a:latin typeface="Candara" panose="020E0502030303020204" pitchFamily="34" charset="0"/>
              </a:rPr>
              <a:t>кои се обезбедени во висина од </a:t>
            </a:r>
            <a:r>
              <a:rPr lang="en-US" sz="1100" dirty="0" smtClean="0">
                <a:latin typeface="Candara" panose="020E0502030303020204" pitchFamily="34" charset="0"/>
              </a:rPr>
              <a:t>6</a:t>
            </a:r>
            <a:r>
              <a:rPr lang="mk-MK" sz="1100" dirty="0" smtClean="0">
                <a:latin typeface="Candara" panose="020E0502030303020204" pitchFamily="34" charset="0"/>
              </a:rPr>
              <a:t>% од наплатениот ДД В остварен во претходната фискална година, респределени во следниов сооднос:</a:t>
            </a:r>
            <a:endParaRPr lang="ru-RU" sz="1100" dirty="0" smtClean="0">
              <a:latin typeface="Candara" panose="020E0502030303020204" pitchFamily="34" charset="0"/>
            </a:endParaRPr>
          </a:p>
          <a:p>
            <a:r>
              <a:rPr lang="en-US" sz="1100" dirty="0" smtClean="0">
                <a:latin typeface="Canara"/>
              </a:rPr>
              <a:t>	- </a:t>
            </a:r>
            <a:r>
              <a:rPr lang="mk-MK" sz="1100" dirty="0" smtClean="0">
                <a:latin typeface="Canara"/>
              </a:rPr>
              <a:t>основен дел – 4,5% од наплатениот ДДВ </a:t>
            </a:r>
            <a:r>
              <a:rPr lang="mk-MK" sz="1100" dirty="0" smtClean="0">
                <a:latin typeface="Candara" panose="020E0502030303020204" pitchFamily="34" charset="0"/>
              </a:rPr>
              <a:t>остварен во претходната фискална година</a:t>
            </a:r>
            <a:r>
              <a:rPr lang="en-US" sz="1100" dirty="0" smtClean="0">
                <a:latin typeface="Canara"/>
              </a:rPr>
              <a:t>,</a:t>
            </a:r>
          </a:p>
          <a:p>
            <a:r>
              <a:rPr lang="en-US" sz="1100" dirty="0" smtClean="0">
                <a:latin typeface="Canara"/>
              </a:rPr>
              <a:t>	- </a:t>
            </a:r>
            <a:r>
              <a:rPr lang="mk-MK" sz="1100" dirty="0" smtClean="0">
                <a:latin typeface="Canara"/>
              </a:rPr>
              <a:t>дел за перформанси – 0,</a:t>
            </a:r>
            <a:r>
              <a:rPr lang="en-US" sz="1100" dirty="0" smtClean="0">
                <a:latin typeface="Canara"/>
              </a:rPr>
              <a:t>7</a:t>
            </a:r>
            <a:r>
              <a:rPr lang="mk-MK" sz="1100" dirty="0" smtClean="0">
                <a:latin typeface="Canara"/>
              </a:rPr>
              <a:t>5%</a:t>
            </a:r>
            <a:r>
              <a:rPr lang="en-US" sz="1100" dirty="0" smtClean="0">
                <a:latin typeface="Canara"/>
              </a:rPr>
              <a:t> </a:t>
            </a:r>
            <a:r>
              <a:rPr lang="mk-MK" sz="1100" dirty="0" smtClean="0">
                <a:latin typeface="Canara"/>
              </a:rPr>
              <a:t>од наплатениот ДДВ </a:t>
            </a:r>
            <a:r>
              <a:rPr lang="mk-MK" sz="1100" dirty="0" smtClean="0">
                <a:latin typeface="Candara" panose="020E0502030303020204" pitchFamily="34" charset="0"/>
              </a:rPr>
              <a:t>остварен во претходната фискална година и</a:t>
            </a:r>
            <a:endParaRPr lang="en-US" sz="1100" dirty="0" smtClean="0">
              <a:latin typeface="Canara"/>
            </a:endParaRPr>
          </a:p>
          <a:p>
            <a:r>
              <a:rPr lang="en-US" sz="1100" dirty="0" smtClean="0">
                <a:latin typeface="Canara"/>
              </a:rPr>
              <a:t>	- </a:t>
            </a:r>
            <a:r>
              <a:rPr lang="mk-MK" sz="1100" dirty="0" smtClean="0">
                <a:latin typeface="Canara"/>
              </a:rPr>
              <a:t>дел за воедначување – 0,</a:t>
            </a:r>
            <a:r>
              <a:rPr lang="en-US" sz="1100" dirty="0" smtClean="0">
                <a:latin typeface="Canara"/>
              </a:rPr>
              <a:t>7</a:t>
            </a:r>
            <a:r>
              <a:rPr lang="mk-MK" sz="1100" dirty="0" smtClean="0">
                <a:latin typeface="Canara"/>
              </a:rPr>
              <a:t>5% од наплатениот ДДВ </a:t>
            </a:r>
            <a:r>
              <a:rPr lang="mk-MK" sz="1100" dirty="0" smtClean="0">
                <a:latin typeface="Candara" panose="020E0502030303020204" pitchFamily="34" charset="0"/>
              </a:rPr>
              <a:t>остварен во претходната фискална година</a:t>
            </a:r>
            <a:r>
              <a:rPr lang="en-US" sz="1100" dirty="0" smtClean="0">
                <a:latin typeface="Canara"/>
              </a:rPr>
              <a:t>.</a:t>
            </a:r>
            <a:endParaRPr lang="ru-RU" sz="11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endParaRPr lang="ru-RU" sz="11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endParaRPr lang="ru-RU" sz="1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ПРИХОДИ ОД САМОФИНАНСИРАЧКИ АКТИВНОСТИ 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Се однесуваат на дел од неданочните приходи кои ги оствариле и генери</a:t>
            </a:r>
            <a:r>
              <a:rPr lang="mk-MK" sz="1100" dirty="0" smtClean="0">
                <a:latin typeface="Candara" panose="020E0502030303020204" pitchFamily="34" charset="0"/>
              </a:rPr>
              <a:t>р</a:t>
            </a:r>
            <a:r>
              <a:rPr lang="ru-RU" sz="1100" dirty="0" smtClean="0">
                <a:latin typeface="Candara" panose="020E0502030303020204" pitchFamily="34" charset="0"/>
              </a:rPr>
              <a:t>але образовните институции под надлежност на општината (средства за екскурзии, други помошни активности во образованието, приходи од продажба на други производи и </a:t>
            </a:r>
            <a:r>
              <a:rPr lang="ru-RU" sz="1100" dirty="0" err="1" smtClean="0">
                <a:latin typeface="Candara" panose="020E0502030303020204" pitchFamily="34" charset="0"/>
              </a:rPr>
              <a:t>закупнини</a:t>
            </a:r>
            <a:r>
              <a:rPr lang="ru-RU" sz="1100" dirty="0" smtClean="0">
                <a:latin typeface="Candara" panose="020E0502030303020204" pitchFamily="34" charset="0"/>
              </a:rPr>
              <a:t> од објекти)</a:t>
            </a:r>
          </a:p>
          <a:p>
            <a:endParaRPr lang="ru-RU" sz="1100" dirty="0" smtClean="0">
              <a:latin typeface="Candara" panose="020E0502030303020204" pitchFamily="34" charset="0"/>
            </a:endParaRPr>
          </a:p>
          <a:p>
            <a:endParaRPr lang="ru-RU" sz="1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НАМЕНСКА ДОТАЦИЈА</a:t>
            </a:r>
          </a:p>
          <a:p>
            <a:r>
              <a:rPr lang="ru-RU" sz="1100" dirty="0" smtClean="0">
                <a:latin typeface="Candara" panose="020E0502030303020204" pitchFamily="34" charset="0"/>
              </a:rPr>
              <a:t>        Наменската дотација се средства трансферирани од Министерство за образование и наука и </a:t>
            </a:r>
            <a:r>
              <a:rPr lang="ru-RU" sz="1100" dirty="0" err="1" smtClean="0">
                <a:latin typeface="Candara" panose="020E0502030303020204" pitchFamily="34" charset="0"/>
              </a:rPr>
              <a:t>Министерството</a:t>
            </a:r>
            <a:r>
              <a:rPr lang="ru-RU" sz="1100" dirty="0" smtClean="0">
                <a:latin typeface="Candara" panose="020E0502030303020204" pitchFamily="34" charset="0"/>
              </a:rPr>
              <a:t> за </a:t>
            </a:r>
            <a:r>
              <a:rPr lang="ru-RU" sz="1100" dirty="0" err="1" smtClean="0">
                <a:latin typeface="Candara" panose="020E0502030303020204" pitchFamily="34" charset="0"/>
              </a:rPr>
              <a:t>социјална</a:t>
            </a:r>
            <a:r>
              <a:rPr lang="ru-RU" sz="1100" dirty="0" smtClean="0">
                <a:latin typeface="Candara" panose="020E0502030303020204" pitchFamily="34" charset="0"/>
              </a:rPr>
              <a:t> политика, </a:t>
            </a:r>
            <a:r>
              <a:rPr lang="ru-RU" sz="1100" dirty="0" err="1" smtClean="0">
                <a:latin typeface="Candara" panose="020E0502030303020204" pitchFamily="34" charset="0"/>
              </a:rPr>
              <a:t>демографија</a:t>
            </a:r>
            <a:r>
              <a:rPr lang="ru-RU" sz="1100" dirty="0" smtClean="0">
                <a:latin typeface="Candara" panose="020E0502030303020204" pitchFamily="34" charset="0"/>
              </a:rPr>
              <a:t> и </a:t>
            </a:r>
            <a:r>
              <a:rPr lang="ru-RU" sz="1100" dirty="0" err="1" smtClean="0">
                <a:latin typeface="Candara" panose="020E0502030303020204" pitchFamily="34" charset="0"/>
              </a:rPr>
              <a:t>млади</a:t>
            </a:r>
            <a:r>
              <a:rPr lang="ru-RU" sz="1100" dirty="0" smtClean="0">
                <a:latin typeface="Candara" panose="020E0502030303020204" pitchFamily="34" charset="0"/>
              </a:rPr>
              <a:t> и се  наменети за функционирање на образовни институции.</a:t>
            </a:r>
          </a:p>
          <a:p>
            <a:endParaRPr lang="ru-RU" sz="1100" dirty="0">
              <a:latin typeface="Candara" panose="020E0502030303020204" pitchFamily="34" charset="0"/>
            </a:endParaRPr>
          </a:p>
          <a:p>
            <a:endParaRPr lang="ru-RU" sz="11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r>
              <a:rPr lang="ru-RU" sz="1100" dirty="0" smtClean="0">
                <a:latin typeface="Candara" panose="020E0502030303020204" pitchFamily="34" charset="0"/>
              </a:rPr>
              <a:t>         </a:t>
            </a:r>
          </a:p>
          <a:p>
            <a:endParaRPr lang="ru-RU" sz="1100" b="1" dirty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endParaRPr lang="ru-RU" sz="1400" dirty="0" smtClean="0">
              <a:latin typeface="Candara" panose="020E0502030303020204" pitchFamily="34" charset="0"/>
            </a:endParaRPr>
          </a:p>
          <a:p>
            <a:endParaRPr lang="ru-RU" sz="1400" dirty="0">
              <a:latin typeface="Candara" panose="020E0502030303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294967295"/>
          </p:nvPr>
        </p:nvSpPr>
        <p:spPr>
          <a:xfrm>
            <a:off x="8586788" y="-11113"/>
            <a:ext cx="557212" cy="54768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710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628650" y="361950"/>
            <a:ext cx="7918450" cy="8048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indent="-457200"/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Расходи во Буџетот на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Општина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Вевчани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за 202</a:t>
            </a:r>
            <a:r>
              <a:rPr lang="mk-MK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5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година по програми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3300"/>
            <a:ext cx="762000" cy="2730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grpSp>
        <p:nvGrpSpPr>
          <p:cNvPr id="7" name="Group 6"/>
          <p:cNvGrpSpPr/>
          <p:nvPr/>
        </p:nvGrpSpPr>
        <p:grpSpPr>
          <a:xfrm>
            <a:off x="5686426" y="1609725"/>
            <a:ext cx="2209800" cy="2209799"/>
            <a:chOff x="0" y="133349"/>
            <a:chExt cx="1904999" cy="164778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Hexagon 7"/>
            <p:cNvSpPr/>
            <p:nvPr/>
          </p:nvSpPr>
          <p:spPr>
            <a:xfrm>
              <a:off x="0" y="133349"/>
              <a:ext cx="1904999" cy="1647781"/>
            </a:xfrm>
            <a:prstGeom prst="hexagon">
              <a:avLst>
                <a:gd name="adj" fmla="val 28570"/>
                <a:gd name="vf" fmla="val 115470"/>
              </a:avLst>
            </a:prstGeom>
            <a:solidFill>
              <a:srgbClr val="7030A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4"/>
            <p:cNvSpPr/>
            <p:nvPr/>
          </p:nvSpPr>
          <p:spPr>
            <a:xfrm>
              <a:off x="315674" y="444499"/>
              <a:ext cx="1273651" cy="110168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k-MK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rPr>
                <a:t>Изборни активности и референдум</a:t>
              </a:r>
              <a:endParaRPr lang="mk-MK" sz="14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k-MK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rPr>
                <a:t>990.</a:t>
              </a:r>
              <a:r>
                <a:rPr lang="mk-MK" sz="1400" b="1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ndara" panose="020E0502030303020204" pitchFamily="34" charset="0"/>
                </a:rPr>
                <a:t>000</a:t>
              </a:r>
              <a:endParaRPr lang="en-US" sz="1400" b="1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endParaRPr>
            </a:p>
          </p:txBody>
        </p:sp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742451100"/>
              </p:ext>
            </p:extLst>
          </p:nvPr>
        </p:nvGraphicFramePr>
        <p:xfrm>
          <a:off x="659422" y="958362"/>
          <a:ext cx="2906737" cy="402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53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1"/>
          <p:cNvSpPr txBox="1">
            <a:spLocks noGrp="1"/>
          </p:cNvSpPr>
          <p:nvPr>
            <p:ph type="ctrTitle" idx="4294967295"/>
          </p:nvPr>
        </p:nvSpPr>
        <p:spPr>
          <a:xfrm>
            <a:off x="571500" y="247650"/>
            <a:ext cx="7918450" cy="8048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indent="-457200"/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Расходи во Буџетот на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Општина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Вевчани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за 202</a:t>
            </a:r>
            <a:r>
              <a:rPr lang="mk-MK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5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година по програми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3300"/>
            <a:ext cx="762000" cy="2730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23587404"/>
              </p:ext>
            </p:extLst>
          </p:nvPr>
        </p:nvGraphicFramePr>
        <p:xfrm>
          <a:off x="659422" y="1075250"/>
          <a:ext cx="7217753" cy="3930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53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3300"/>
            <a:ext cx="762000" cy="2730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304654718"/>
              </p:ext>
            </p:extLst>
          </p:nvPr>
        </p:nvGraphicFramePr>
        <p:xfrm>
          <a:off x="4806489" y="1280574"/>
          <a:ext cx="2988426" cy="328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4296485"/>
              </p:ext>
            </p:extLst>
          </p:nvPr>
        </p:nvGraphicFramePr>
        <p:xfrm>
          <a:off x="659422" y="958362"/>
          <a:ext cx="2906737" cy="402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Google Shape;821;p21"/>
          <p:cNvSpPr txBox="1">
            <a:spLocks/>
          </p:cNvSpPr>
          <p:nvPr/>
        </p:nvSpPr>
        <p:spPr>
          <a:xfrm>
            <a:off x="571500" y="247650"/>
            <a:ext cx="7918450" cy="804863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457200" indent="-457200" algn="ctr"/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Расходи во Буџетот на </a:t>
            </a:r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Општина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Вевчани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за 202</a:t>
            </a:r>
            <a:r>
              <a:rPr lang="mk-MK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5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година по 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24263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3300"/>
            <a:ext cx="762000" cy="2730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55593990"/>
              </p:ext>
            </p:extLst>
          </p:nvPr>
        </p:nvGraphicFramePr>
        <p:xfrm>
          <a:off x="3448050" y="1104900"/>
          <a:ext cx="2114550" cy="2807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049976886"/>
              </p:ext>
            </p:extLst>
          </p:nvPr>
        </p:nvGraphicFramePr>
        <p:xfrm>
          <a:off x="5734049" y="1057276"/>
          <a:ext cx="2933701" cy="2552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Oval 11"/>
          <p:cNvSpPr/>
          <p:nvPr/>
        </p:nvSpPr>
        <p:spPr>
          <a:xfrm>
            <a:off x="571500" y="1104900"/>
            <a:ext cx="2309623" cy="2639492"/>
          </a:xfrm>
          <a:prstGeom prst="ellipse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Oval 4"/>
          <p:cNvSpPr/>
          <p:nvPr/>
        </p:nvSpPr>
        <p:spPr>
          <a:xfrm>
            <a:off x="867063" y="1453344"/>
            <a:ext cx="1633150" cy="1866403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/>
            <a:r>
              <a:rPr lang="mk-M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Поддршка на локален економски развој</a:t>
            </a:r>
          </a:p>
          <a:p>
            <a:pPr lvl="0" algn="ctr"/>
            <a:r>
              <a:rPr lang="mk-MK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ndara" panose="020E0502030303020204" pitchFamily="34" charset="0"/>
              </a:rPr>
              <a:t>50.000</a:t>
            </a:r>
          </a:p>
        </p:txBody>
      </p:sp>
      <p:sp>
        <p:nvSpPr>
          <p:cNvPr id="15" name="Google Shape;821;p21"/>
          <p:cNvSpPr txBox="1">
            <a:spLocks/>
          </p:cNvSpPr>
          <p:nvPr/>
        </p:nvSpPr>
        <p:spPr>
          <a:xfrm>
            <a:off x="571500" y="247650"/>
            <a:ext cx="7918450" cy="804863"/>
          </a:xfrm>
          <a:prstGeom prst="rect">
            <a:avLst/>
          </a:prstGeom>
        </p:spPr>
        <p:txBody>
          <a:bodyPr spcFirstLastPara="1" vert="horz" wrap="square" lIns="91425" tIns="91425" rIns="91425" bIns="91425" anchor="b" anchorCtr="0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457200" indent="-457200" algn="ctr"/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Расходи во Буџетот на </a:t>
            </a:r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Општина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Вевчани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за 202</a:t>
            </a:r>
            <a:r>
              <a:rPr lang="mk-MK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5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година по програми</a:t>
            </a:r>
          </a:p>
        </p:txBody>
      </p:sp>
    </p:spTree>
    <p:extLst>
      <p:ext uri="{BB962C8B-B14F-4D97-AF65-F5344CB8AC3E}">
        <p14:creationId xmlns:p14="http://schemas.microsoft.com/office/powerpoint/2010/main" val="86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821;p21"/>
          <p:cNvSpPr txBox="1">
            <a:spLocks/>
          </p:cNvSpPr>
          <p:nvPr/>
        </p:nvSpPr>
        <p:spPr>
          <a:xfrm>
            <a:off x="612649" y="262025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 algn="ctr"/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Расходи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во Буџетот на </a:t>
            </a:r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Општина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Вевчани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за 202</a:t>
            </a:r>
            <a:r>
              <a:rPr lang="mk-MK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5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година по </a:t>
            </a:r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програми</a:t>
            </a:r>
            <a:endParaRPr lang="ru-RU" sz="2000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51259170"/>
              </p:ext>
            </p:extLst>
          </p:nvPr>
        </p:nvGraphicFramePr>
        <p:xfrm>
          <a:off x="212969" y="1134237"/>
          <a:ext cx="8577072" cy="190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73608697"/>
              </p:ext>
            </p:extLst>
          </p:nvPr>
        </p:nvGraphicFramePr>
        <p:xfrm>
          <a:off x="192024" y="3099816"/>
          <a:ext cx="8592312" cy="117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84343" y="4290223"/>
            <a:ext cx="3087745" cy="586412"/>
            <a:chOff x="0" y="888"/>
            <a:chExt cx="3087745" cy="58641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888"/>
              <a:ext cx="3087745" cy="586412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28626" y="29514"/>
              <a:ext cx="3030493" cy="5291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mk-MK" kern="1200" dirty="0" smtClean="0">
                  <a:latin typeface="Candara" panose="020E0502030303020204" pitchFamily="34" charset="0"/>
                </a:rPr>
                <a:t>Спорт и рекреација 30.000</a:t>
              </a:r>
              <a:endParaRPr lang="en-US" kern="1200" dirty="0" smtClean="0">
                <a:latin typeface="Candara" panose="020E0502030303020204" pitchFamily="34" charset="0"/>
              </a:endParaRP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1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98836" y="4357552"/>
            <a:ext cx="5566557" cy="490456"/>
            <a:chOff x="3093232" y="636347"/>
            <a:chExt cx="5553721" cy="55714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8" name="Round Same Side Corner Rectangle 27"/>
            <p:cNvSpPr/>
            <p:nvPr/>
          </p:nvSpPr>
          <p:spPr>
            <a:xfrm rot="5400000">
              <a:off x="5621909" y="-1831551"/>
              <a:ext cx="551009" cy="5499079"/>
            </a:xfrm>
            <a:prstGeom prst="round2Same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 Same Side Corner Rectangle 4"/>
            <p:cNvSpPr/>
            <p:nvPr/>
          </p:nvSpPr>
          <p:spPr>
            <a:xfrm>
              <a:off x="3093232" y="636347"/>
              <a:ext cx="5472181" cy="497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mk-MK" sz="1100" kern="1200" dirty="0" smtClean="0">
                <a:latin typeface="Candara" panose="020E0502030303020204" pitchFamily="34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mk-MK" sz="1100" kern="1200" dirty="0" smtClean="0">
                  <a:latin typeface="Candara" panose="020E0502030303020204" pitchFamily="34" charset="0"/>
                </a:rPr>
                <a:t>Трансвери до здруженија на граѓани за спорт  -30.000 </a:t>
              </a:r>
              <a:endParaRPr lang="en-US" sz="1100" kern="1200" dirty="0">
                <a:latin typeface="Candara" panose="020E0502030303020204" pitchFamily="34" charset="0"/>
              </a:endParaRPr>
            </a:p>
            <a:p>
              <a:pPr marL="57150" lvl="1" indent="-57150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/>
                <a:buChar char="••"/>
              </a:pPr>
              <a:endParaRPr lang="en-US" sz="1100" dirty="0" smtClean="0">
                <a:latin typeface="Candara" panose="020E0502030303020204" pitchFamily="34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100" kern="1200" dirty="0">
                <a:latin typeface="Candara" panose="020E0502030303020204" pitchFamily="34" charset="0"/>
              </a:endParaRPr>
            </a:p>
          </p:txBody>
        </p:sp>
      </p:grpSp>
      <p:sp>
        <p:nvSpPr>
          <p:cNvPr id="11" name="Slide Number Placeholder 10"/>
          <p:cNvSpPr>
            <a:spLocks noGrp="1"/>
          </p:cNvSpPr>
          <p:nvPr>
            <p:ph type="sldNum" idx="4294967295"/>
          </p:nvPr>
        </p:nvSpPr>
        <p:spPr>
          <a:xfrm>
            <a:off x="8586788" y="-11113"/>
            <a:ext cx="557212" cy="54768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656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mk-MK" sz="1900" b="1" dirty="0" smtClean="0">
                <a:latin typeface="Candara" panose="020E0502030303020204" pitchFamily="34" charset="0"/>
              </a:rPr>
              <a:t>	“Граѓанскиот Буџет“ </a:t>
            </a:r>
            <a:r>
              <a:rPr lang="mk-MK" sz="1900" dirty="0" smtClean="0">
                <a:latin typeface="Candara" panose="020E0502030303020204" pitchFamily="34" charset="0"/>
              </a:rPr>
              <a:t>претставува основна алатка која </a:t>
            </a:r>
            <a:r>
              <a:rPr lang="ru-RU" sz="2000" dirty="0" smtClean="0"/>
              <a:t>на едноставен начин го доближува буџетот до граѓаните, ги информира за тоа како се крои буџетот, на кој начин се полни и како се трошат распределените средства, се со цел</a:t>
            </a:r>
            <a:r>
              <a:rPr lang="mk-MK" sz="1900" dirty="0" smtClean="0">
                <a:latin typeface="Candara" panose="020E0502030303020204" pitchFamily="34" charset="0"/>
              </a:rPr>
              <a:t> унапредување на транспарентноста и отчетноста на Општина Вевчани. Преку него ќе бидат објаснети приходите и расходите на општината за 20</a:t>
            </a:r>
            <a:r>
              <a:rPr lang="en-US" sz="1900" dirty="0" smtClean="0">
                <a:latin typeface="Candara" panose="020E0502030303020204" pitchFamily="34" charset="0"/>
              </a:rPr>
              <a:t>25 </a:t>
            </a:r>
            <a:r>
              <a:rPr lang="mk-MK" sz="1900" dirty="0" smtClean="0">
                <a:latin typeface="Candara" panose="020E0502030303020204" pitchFamily="34" charset="0"/>
              </a:rPr>
              <a:t>година, процесот на донесување на Буџетот и проектните активности кои треба да се реализираат во текот на 20</a:t>
            </a:r>
            <a:r>
              <a:rPr lang="en-US" sz="1900" dirty="0" smtClean="0">
                <a:latin typeface="Candara" panose="020E0502030303020204" pitchFamily="34" charset="0"/>
              </a:rPr>
              <a:t>25</a:t>
            </a:r>
            <a:r>
              <a:rPr lang="mk-MK" sz="1900" dirty="0" smtClean="0">
                <a:latin typeface="Candara" panose="020E0502030303020204" pitchFamily="34" charset="0"/>
              </a:rPr>
              <a:t> година.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mk-MK" sz="19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	Целта на подготовката на Граѓанскиот буџет на Општина Вевчани е да обезбеди поголема информираност на граѓаните за буџетот на општината на полесен и достапен начин.</a:t>
            </a:r>
          </a:p>
          <a:p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/>
          </a:bodyPr>
          <a:lstStyle/>
          <a:p>
            <a:r>
              <a:rPr lang="mk-MK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nara"/>
              </a:rPr>
              <a:t>Што е граѓански буџет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Can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3300"/>
            <a:ext cx="762000" cy="2730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821;p21"/>
          <p:cNvSpPr txBox="1">
            <a:spLocks/>
          </p:cNvSpPr>
          <p:nvPr/>
        </p:nvSpPr>
        <p:spPr>
          <a:xfrm>
            <a:off x="507874" y="271550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 algn="ctr"/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Расходи во Буџетот на </a:t>
            </a:r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Општина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Вевчани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за 202</a:t>
            </a:r>
            <a:r>
              <a:rPr lang="mk-MK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5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година по програми</a:t>
            </a:r>
          </a:p>
          <a:p>
            <a:pPr marL="457200" indent="-457200"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                   Комунални дејности – капитални програми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6326254"/>
              </p:ext>
            </p:extLst>
          </p:nvPr>
        </p:nvGraphicFramePr>
        <p:xfrm>
          <a:off x="200025" y="1238249"/>
          <a:ext cx="8372475" cy="355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290960"/>
              </p:ext>
            </p:extLst>
          </p:nvPr>
        </p:nvGraphicFramePr>
        <p:xfrm>
          <a:off x="219456" y="4453128"/>
          <a:ext cx="8577072" cy="48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8586788" y="-11113"/>
            <a:ext cx="557212" cy="54768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935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821;p21"/>
          <p:cNvSpPr txBox="1">
            <a:spLocks/>
          </p:cNvSpPr>
          <p:nvPr/>
        </p:nvSpPr>
        <p:spPr>
          <a:xfrm>
            <a:off x="612649" y="262025"/>
            <a:ext cx="8375903" cy="71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 algn="ctr"/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Расходи во Буџетот на </a:t>
            </a:r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Општина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Вевчани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за 202</a:t>
            </a:r>
            <a:r>
              <a:rPr lang="mk-MK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5</a:t>
            </a:r>
            <a:r>
              <a:rPr lang="ru-RU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година по програми</a:t>
            </a:r>
          </a:p>
          <a:p>
            <a:pPr marL="457200" indent="-457200" algn="just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                   Комунални дејности – капитални програми</a:t>
            </a:r>
            <a:endParaRPr lang="ru-RU" sz="2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61450694"/>
              </p:ext>
            </p:extLst>
          </p:nvPr>
        </p:nvGraphicFramePr>
        <p:xfrm>
          <a:off x="504825" y="1911087"/>
          <a:ext cx="8048625" cy="742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23058665"/>
              </p:ext>
            </p:extLst>
          </p:nvPr>
        </p:nvGraphicFramePr>
        <p:xfrm>
          <a:off x="504825" y="3120761"/>
          <a:ext cx="8172450" cy="100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290960"/>
              </p:ext>
            </p:extLst>
          </p:nvPr>
        </p:nvGraphicFramePr>
        <p:xfrm>
          <a:off x="219456" y="4453128"/>
          <a:ext cx="8577072" cy="48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8586788" y="-11113"/>
            <a:ext cx="557212" cy="54768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9355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821;p21"/>
          <p:cNvSpPr txBox="1">
            <a:spLocks/>
          </p:cNvSpPr>
          <p:nvPr/>
        </p:nvSpPr>
        <p:spPr>
          <a:xfrm>
            <a:off x="609599" y="152400"/>
            <a:ext cx="8359903" cy="63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Titillium Web ExtraLight"/>
              <a:buNone/>
              <a:defRPr sz="3000" b="0" i="0" u="none" strike="noStrike" cap="none">
                <a:solidFill>
                  <a:srgbClr val="FFFFFF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 algn="ctr"/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Расходи во Буџетот на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Општина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Вевчани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за 202</a:t>
            </a:r>
            <a:r>
              <a:rPr lang="mk-MK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5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година</a:t>
            </a:r>
            <a:endParaRPr lang="en-US" sz="2000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457200" indent="-457200" algn="ctr"/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по програми</a:t>
            </a:r>
            <a:endParaRPr lang="ru-RU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12754877"/>
              </p:ext>
            </p:extLst>
          </p:nvPr>
        </p:nvGraphicFramePr>
        <p:xfrm>
          <a:off x="210727" y="2732467"/>
          <a:ext cx="8577072" cy="101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Rounded Rectangle 4"/>
          <p:cNvSpPr/>
          <p:nvPr/>
        </p:nvSpPr>
        <p:spPr>
          <a:xfrm>
            <a:off x="4653666" y="4111563"/>
            <a:ext cx="3039407" cy="46757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200" kern="1200" dirty="0">
              <a:latin typeface="Candara" panose="020E0502030303020204" pitchFamily="34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842332190"/>
              </p:ext>
            </p:extLst>
          </p:nvPr>
        </p:nvGraphicFramePr>
        <p:xfrm>
          <a:off x="3305556" y="1361209"/>
          <a:ext cx="2295144" cy="3035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8586788" y="-11113"/>
            <a:ext cx="557212" cy="54768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308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42950" y="228600"/>
            <a:ext cx="7639050" cy="1035050"/>
          </a:xfrm>
        </p:spPr>
        <p:txBody>
          <a:bodyPr>
            <a:normAutofit fontScale="90000"/>
          </a:bodyPr>
          <a:lstStyle/>
          <a:p>
            <a:pPr marL="457200" indent="-457200"/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Расходи во Буџетот на </a:t>
            </a:r>
            <a:r>
              <a:rPr lang="ru-R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Општина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Вевчани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 за 202</a:t>
            </a:r>
            <a:r>
              <a:rPr lang="mk-MK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5</a:t>
            </a: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година по програми</a:t>
            </a:r>
            <a:b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ru-RU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</a:br>
            <a:endParaRPr lang="en-US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3300"/>
            <a:ext cx="762000" cy="2730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4873784"/>
              </p:ext>
            </p:extLst>
          </p:nvPr>
        </p:nvGraphicFramePr>
        <p:xfrm>
          <a:off x="457200" y="1200149"/>
          <a:ext cx="8229600" cy="3609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"/>
          <p:cNvSpPr txBox="1">
            <a:spLocks noGrp="1"/>
          </p:cNvSpPr>
          <p:nvPr>
            <p:ph type="title" idx="4294967295"/>
          </p:nvPr>
        </p:nvSpPr>
        <p:spPr>
          <a:xfrm>
            <a:off x="2562225" y="3048000"/>
            <a:ext cx="4210050" cy="1138238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14000"/>
              </a:srgbClr>
            </a:outerShdw>
          </a:effectLst>
        </p:spPr>
        <p:txBody>
          <a:bodyPr spcFirstLastPara="1" wrap="non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mk-MK" sz="3200" dirty="0" smtClean="0">
                <a:solidFill>
                  <a:schemeClr val="tx1"/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  <a:t>Општина Вевчани</a:t>
            </a:r>
            <a:br>
              <a:rPr lang="mk-MK" sz="3200" dirty="0" smtClean="0">
                <a:solidFill>
                  <a:schemeClr val="tx1"/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</a:br>
            <a:r>
              <a:rPr lang="mk-MK" sz="3200" dirty="0" smtClean="0">
                <a:solidFill>
                  <a:schemeClr val="tx1"/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  <a:t>декември 202</a:t>
            </a:r>
            <a:r>
              <a:rPr lang="en-US" sz="3200" dirty="0" smtClean="0">
                <a:solidFill>
                  <a:schemeClr val="tx1"/>
                </a:solidFill>
                <a:latin typeface="Candara" panose="020E0502030303020204" pitchFamily="34" charset="0"/>
                <a:ea typeface="Titillium Web"/>
                <a:cs typeface="Titillium Web"/>
                <a:sym typeface="Titillium Web"/>
              </a:rPr>
              <a:t>4</a:t>
            </a:r>
            <a:endParaRPr sz="3200" dirty="0">
              <a:solidFill>
                <a:schemeClr val="tx1"/>
              </a:solidFill>
              <a:latin typeface="Candara" panose="020E0502030303020204" pitchFamily="34" charset="0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8586788" y="-11113"/>
            <a:ext cx="557212" cy="54768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12" y="448888"/>
            <a:ext cx="1959275" cy="2599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endParaRPr lang="mk-MK" sz="2000" b="1" dirty="0" smtClean="0">
              <a:latin typeface="Candara" panose="020E0502030303020204" pitchFamily="34" charset="0"/>
            </a:endParaRPr>
          </a:p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mk-MK" sz="2400" b="1" dirty="0" smtClean="0">
                <a:latin typeface="Candara" panose="020E0502030303020204" pitchFamily="34" charset="0"/>
              </a:rPr>
              <a:t>ОБВРСКИ НА ГРАЃАНИНОТ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mk-MK" sz="20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	Буџетот кој го имате пред Вас е план за јавните пари за 20</a:t>
            </a:r>
            <a:r>
              <a:rPr lang="en-US" sz="20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2</a:t>
            </a:r>
            <a:r>
              <a:rPr lang="mk-MK" sz="2000" dirty="0" smtClean="0">
                <a:solidFill>
                  <a:srgbClr val="FFFFFF"/>
                </a:solidFill>
                <a:latin typeface="Candara" panose="020E0502030303020204" pitchFamily="34" charset="0"/>
              </a:rPr>
              <a:t>5 година. За истиот да може да се реализира, граѓаните треба со одговорност да ги исполнат нивните обврски кон општината, редовно да ги плаќаат даноците и таксите соодветно на услугите.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mk-MK" sz="2000" dirty="0" smtClean="0">
                <a:latin typeface="Candara" panose="020E0502030303020204" pitchFamily="34" charset="0"/>
              </a:rPr>
              <a:t>Само на овој начин општината ќе успее да ги собере планираните средства навреме и ќе биде во состојба да реализира поголем дел од планираниот буџет.</a:t>
            </a:r>
            <a:endParaRPr lang="mk-MK" sz="2000" dirty="0" smtClean="0">
              <a:solidFill>
                <a:srgbClr val="FFFFFF"/>
              </a:solidFill>
              <a:latin typeface="Candara" panose="020E0502030303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8229600" cy="857250"/>
          </a:xfrm>
        </p:spPr>
        <p:txBody>
          <a:bodyPr>
            <a:normAutofit/>
          </a:bodyPr>
          <a:lstStyle/>
          <a:p>
            <a:r>
              <a:rPr lang="mk-MK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nara"/>
              </a:rPr>
              <a:t>Што е граѓански буџет</a:t>
            </a:r>
            <a:endParaRPr lang="en-US" dirty="0">
              <a:latin typeface="Canar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3300"/>
            <a:ext cx="762000" cy="2730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17"/>
          <p:cNvSpPr txBox="1">
            <a:spLocks noGrp="1"/>
          </p:cNvSpPr>
          <p:nvPr>
            <p:ph type="body" idx="1"/>
          </p:nvPr>
        </p:nvSpPr>
        <p:spPr>
          <a:xfrm>
            <a:off x="452727" y="1967225"/>
            <a:ext cx="3985200" cy="3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b="1" dirty="0">
                <a:latin typeface="Candara" panose="020E0502030303020204" pitchFamily="34" charset="0"/>
              </a:rPr>
              <a:t>Буџетот на општината се однесува за период од една фискална година и започнува на 1 јануари и трае до 31 декември</a:t>
            </a:r>
            <a:endParaRPr b="1" dirty="0">
              <a:latin typeface="Candara" panose="020E0502030303020204" pitchFamily="34" charset="0"/>
            </a:endParaRPr>
          </a:p>
        </p:txBody>
      </p:sp>
      <p:sp>
        <p:nvSpPr>
          <p:cNvPr id="793" name="Google Shape;793;p17"/>
          <p:cNvSpPr txBox="1">
            <a:spLocks noGrp="1"/>
          </p:cNvSpPr>
          <p:nvPr>
            <p:ph type="title" idx="4294967295"/>
          </p:nvPr>
        </p:nvSpPr>
        <p:spPr>
          <a:xfrm>
            <a:off x="4010025" y="276225"/>
            <a:ext cx="5133975" cy="788988"/>
          </a:xfrm>
          <a:prstGeom prst="rect">
            <a:avLst/>
          </a:prstGeom>
        </p:spPr>
        <p:txBody>
          <a:bodyPr spcFirstLastPara="1" wrap="non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mk-MK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Буџет 202</a:t>
            </a:r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5</a:t>
            </a:r>
            <a:r>
              <a:rPr lang="mk-MK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 година</a:t>
            </a:r>
            <a:endParaRPr sz="9200" dirty="0">
              <a:solidFill>
                <a:schemeClr val="accent2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294967295"/>
          </p:nvPr>
        </p:nvSpPr>
        <p:spPr>
          <a:xfrm>
            <a:off x="8586788" y="-11113"/>
            <a:ext cx="557212" cy="54768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 dirty="0"/>
          </a:p>
        </p:txBody>
      </p:sp>
      <p:pic>
        <p:nvPicPr>
          <p:cNvPr id="1026" name="Picture 2" descr="C:\Users\HP\Desktop\denari-sit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8574" y="1685925"/>
            <a:ext cx="4217418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6"/>
          <p:cNvSpPr txBox="1">
            <a:spLocks noGrp="1"/>
          </p:cNvSpPr>
          <p:nvPr>
            <p:ph type="body" idx="1"/>
          </p:nvPr>
        </p:nvSpPr>
        <p:spPr>
          <a:xfrm>
            <a:off x="207264" y="1121664"/>
            <a:ext cx="4263211" cy="2950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Clr>
                <a:schemeClr val="dk1"/>
              </a:buClr>
              <a:buSzPts val="1100"/>
              <a:buNone/>
            </a:pP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Буџет на општината е годишен </a:t>
            </a:r>
            <a:b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</a:br>
            <a:r>
              <a:rPr lang="ru-RU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план на приходи, други приливи и одобрени средства и ги 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вклучува</a:t>
            </a:r>
            <a:r>
              <a:rPr lang="en-US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:</a:t>
            </a:r>
            <a:endParaRPr lang="mk-MK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b="1" dirty="0">
                <a:latin typeface="Candara" panose="020E0502030303020204" pitchFamily="34" charset="0"/>
              </a:rPr>
              <a:t/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1.</a:t>
            </a:r>
            <a:r>
              <a:rPr lang="en-US" sz="1600" b="1" dirty="0" smtClean="0">
                <a:latin typeface="Candara" panose="020E0502030303020204" pitchFamily="34" charset="0"/>
              </a:rPr>
              <a:t>O</a:t>
            </a:r>
            <a:r>
              <a:rPr lang="ru-RU" sz="1600" b="1" dirty="0" smtClean="0">
                <a:latin typeface="Candara" panose="020E0502030303020204" pitchFamily="34" charset="0"/>
              </a:rPr>
              <a:t>сновниот </a:t>
            </a:r>
            <a:r>
              <a:rPr lang="ru-RU" sz="1600" b="1" dirty="0">
                <a:latin typeface="Candara" panose="020E0502030303020204" pitchFamily="34" charset="0"/>
              </a:rPr>
              <a:t>буџет,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2. Буџетот на самофинансирачки </a:t>
            </a:r>
            <a:r>
              <a:rPr lang="en-GB" sz="1600" b="1" dirty="0" smtClean="0">
                <a:latin typeface="Candara" panose="020E0502030303020204" pitchFamily="34" charset="0"/>
              </a:rPr>
              <a:t>               </a:t>
            </a:r>
            <a:r>
              <a:rPr lang="mk-MK" sz="1600" b="1" dirty="0" smtClean="0">
                <a:latin typeface="Candara" panose="020E0502030303020204" pitchFamily="34" charset="0"/>
              </a:rPr>
              <a:t>	</a:t>
            </a:r>
            <a:r>
              <a:rPr lang="ru-RU" sz="1600" b="1" dirty="0" smtClean="0">
                <a:latin typeface="Candara" panose="020E0502030303020204" pitchFamily="34" charset="0"/>
              </a:rPr>
              <a:t>активности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b="1" dirty="0" smtClean="0">
                <a:latin typeface="Candara" panose="020E0502030303020204" pitchFamily="34" charset="0"/>
              </a:rPr>
              <a:t>	3. </a:t>
            </a:r>
            <a:r>
              <a:rPr lang="mk-MK" sz="1600" b="1" dirty="0" smtClean="0">
                <a:latin typeface="Candara" panose="020E0502030303020204" pitchFamily="34" charset="0"/>
              </a:rPr>
              <a:t>Б</a:t>
            </a:r>
            <a:r>
              <a:rPr lang="ru-RU" sz="1600" b="1" dirty="0" smtClean="0">
                <a:latin typeface="Candara" panose="020E0502030303020204" pitchFamily="34" charset="0"/>
              </a:rPr>
              <a:t>уџетот </a:t>
            </a:r>
            <a:r>
              <a:rPr lang="ru-RU" sz="1600" b="1" dirty="0">
                <a:latin typeface="Candara" panose="020E0502030303020204" pitchFamily="34" charset="0"/>
              </a:rPr>
              <a:t>на дотации, </a:t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4.</a:t>
            </a:r>
            <a:r>
              <a:rPr lang="en-US" sz="1600" b="1" dirty="0" smtClean="0">
                <a:latin typeface="Candara" panose="020E0502030303020204" pitchFamily="34" charset="0"/>
              </a:rPr>
              <a:t> </a:t>
            </a:r>
            <a:r>
              <a:rPr lang="ru-RU" sz="1600" b="1" dirty="0" smtClean="0">
                <a:latin typeface="Candara" panose="020E0502030303020204" pitchFamily="34" charset="0"/>
              </a:rPr>
              <a:t>Буџетот на донации</a:t>
            </a:r>
            <a:r>
              <a:rPr lang="mk-MK" sz="1600" b="1" dirty="0" smtClean="0">
                <a:latin typeface="Candara" panose="020E0502030303020204" pitchFamily="34" charset="0"/>
              </a:rPr>
              <a:t> и</a:t>
            </a:r>
            <a:endParaRPr lang="en-US" sz="1600" b="1" dirty="0" smtClean="0">
              <a:latin typeface="Candara" panose="020E05020303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b="1" dirty="0" smtClean="0">
                <a:latin typeface="Candara" panose="020E0502030303020204" pitchFamily="34" charset="0"/>
              </a:rPr>
              <a:t>	</a:t>
            </a:r>
            <a:r>
              <a:rPr lang="mk-MK" sz="1600" b="1" dirty="0" smtClean="0">
                <a:latin typeface="Candara" panose="020E0502030303020204" pitchFamily="34" charset="0"/>
              </a:rPr>
              <a:t>5</a:t>
            </a:r>
            <a:r>
              <a:rPr lang="en-US" sz="1600" b="1" dirty="0" smtClean="0">
                <a:latin typeface="Candara" panose="020E0502030303020204" pitchFamily="34" charset="0"/>
              </a:rPr>
              <a:t>.</a:t>
            </a:r>
            <a:r>
              <a:rPr lang="ru-RU" sz="1600" b="1" dirty="0" smtClean="0">
                <a:latin typeface="Candara" panose="020E0502030303020204" pitchFamily="34" charset="0"/>
              </a:rPr>
              <a:t> Буџетот на заеми  </a:t>
            </a:r>
            <a:endParaRPr lang="en-US" sz="1600" b="1" dirty="0" smtClean="0">
              <a:latin typeface="Candara" panose="020E0502030303020204" pitchFamily="34" charset="0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ru-RU" sz="1600" b="1" dirty="0" smtClean="0">
                <a:latin typeface="Candara" panose="020E0502030303020204" pitchFamily="34" charset="0"/>
              </a:rPr>
              <a:t>		</a:t>
            </a:r>
            <a:r>
              <a:rPr lang="ru-RU" sz="1600" b="1" dirty="0">
                <a:latin typeface="Candara" panose="020E0502030303020204" pitchFamily="34" charset="0"/>
              </a:rPr>
              <a:t/>
            </a:r>
            <a:br>
              <a:rPr lang="ru-RU" sz="1600" b="1" dirty="0">
                <a:latin typeface="Candara" panose="020E0502030303020204" pitchFamily="34" charset="0"/>
              </a:rPr>
            </a:br>
            <a:r>
              <a:rPr lang="ru-RU" sz="1600" b="1" dirty="0" smtClean="0">
                <a:latin typeface="Candara" panose="020E0502030303020204" pitchFamily="34" charset="0"/>
              </a:rPr>
              <a:t>	</a:t>
            </a:r>
            <a:endParaRPr sz="1600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785" name="Google Shape;785;p16"/>
          <p:cNvSpPr txBox="1">
            <a:spLocks noGrp="1"/>
          </p:cNvSpPr>
          <p:nvPr>
            <p:ph type="body" idx="2"/>
          </p:nvPr>
        </p:nvSpPr>
        <p:spPr>
          <a:xfrm>
            <a:off x="4694997" y="851877"/>
            <a:ext cx="3730800" cy="27666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1.Основниот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буџет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приходи, други приливи и одобрени средства со буџетот за финансирање на основните надлежности на </a:t>
            </a:r>
            <a:r>
              <a:rPr lang="ru-RU" sz="1100" b="1" dirty="0" smtClean="0">
                <a:latin typeface="Candara" panose="020E0502030303020204" pitchFamily="34" charset="0"/>
              </a:rPr>
              <a:t>општината.</a:t>
            </a:r>
          </a:p>
          <a:p>
            <a:pPr marL="0" lvl="0" indent="0"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2.Буџет на самофинансирачки активности </a:t>
            </a:r>
            <a:r>
              <a:rPr lang="ru-RU" sz="1100" b="1" dirty="0" smtClean="0">
                <a:latin typeface="Candara" panose="020E0502030303020204" pitchFamily="34" charset="0"/>
              </a:rPr>
              <a:t>е годишен план на приходи од активности на буџетските корисници кои се дополнителни на основните активности дефинирани со закон и на одобрените средства</a:t>
            </a:r>
          </a:p>
          <a:p>
            <a:pPr marL="0" lvl="0" indent="0">
              <a:buNone/>
            </a:pP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	3.Буџет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дотации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</a:t>
            </a:r>
            <a:r>
              <a:rPr lang="ru-RU" sz="1100" b="1" dirty="0" smtClean="0">
                <a:latin typeface="Candara" panose="020E0502030303020204" pitchFamily="34" charset="0"/>
              </a:rPr>
              <a:t>на приходи </a:t>
            </a:r>
            <a:r>
              <a:rPr lang="ru-RU" sz="1100" b="1" dirty="0">
                <a:latin typeface="Candara" panose="020E0502030303020204" pitchFamily="34" charset="0"/>
              </a:rPr>
              <a:t>од дотации и одобрени средства кои се користат за финансирање на надлежностите на општината, за финансирање на </a:t>
            </a:r>
            <a:r>
              <a:rPr lang="ru-RU" sz="1100" b="1" dirty="0" smtClean="0">
                <a:latin typeface="Candara" panose="020E0502030303020204" pitchFamily="34" charset="0"/>
              </a:rPr>
              <a:t>конкретна намена, </a:t>
            </a:r>
            <a:r>
              <a:rPr lang="ru-RU" sz="1100" b="1" dirty="0">
                <a:latin typeface="Candara" panose="020E0502030303020204" pitchFamily="34" charset="0"/>
              </a:rPr>
              <a:t>надлежност, програми и инвестициони </a:t>
            </a:r>
            <a:r>
              <a:rPr lang="ru-RU" sz="1100" b="1" dirty="0" smtClean="0">
                <a:latin typeface="Candara" panose="020E0502030303020204" pitchFamily="34" charset="0"/>
              </a:rPr>
              <a:t>проекти</a:t>
            </a:r>
          </a:p>
          <a:p>
            <a:pPr marL="0" indent="0"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endParaRPr lang="ru-RU" sz="1100" b="1" dirty="0">
              <a:latin typeface="Candara" panose="020E0502030303020204" pitchFamily="34" charset="0"/>
            </a:endParaRPr>
          </a:p>
          <a:p>
            <a:pPr marL="0" lvl="0" indent="0">
              <a:buNone/>
            </a:pPr>
            <a:endParaRPr sz="1100" b="1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784" name="Google Shape;784;p16"/>
          <p:cNvSpPr txBox="1">
            <a:spLocks noGrp="1"/>
          </p:cNvSpPr>
          <p:nvPr>
            <p:ph type="title" idx="4294967295"/>
          </p:nvPr>
        </p:nvSpPr>
        <p:spPr>
          <a:xfrm>
            <a:off x="1457325" y="401638"/>
            <a:ext cx="7686675" cy="815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</a:pPr>
            <a:r>
              <a:rPr lang="mk-MK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      ВОВЕД</a:t>
            </a:r>
            <a:endParaRPr dirty="0">
              <a:solidFill>
                <a:schemeClr val="accent2">
                  <a:lumMod val="40000"/>
                  <a:lumOff val="6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787" name="Google Shape;787;p16"/>
          <p:cNvSpPr txBox="1">
            <a:spLocks noGrp="1"/>
          </p:cNvSpPr>
          <p:nvPr>
            <p:ph type="body" idx="4294967295"/>
          </p:nvPr>
        </p:nvSpPr>
        <p:spPr>
          <a:xfrm>
            <a:off x="4508500" y="3392488"/>
            <a:ext cx="4635500" cy="1381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FFFFFF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4.Буџет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донации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приходи од донации и одобрени средства кои се користат строго наменски и согласно со договорот склучен со </a:t>
            </a:r>
            <a:r>
              <a:rPr lang="ru-RU" sz="1100" b="1" dirty="0" smtClean="0">
                <a:latin typeface="Candara" panose="020E0502030303020204" pitchFamily="34" charset="0"/>
              </a:rPr>
              <a:t>донаторот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b="1" dirty="0" smtClean="0">
                <a:latin typeface="Candara" panose="020E0502030303020204" pitchFamily="34" charset="0"/>
              </a:rPr>
              <a:t>	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ru-RU" sz="11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5.Буџет </a:t>
            </a:r>
            <a:r>
              <a:rPr lang="ru-RU" sz="11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заеми </a:t>
            </a:r>
            <a:r>
              <a:rPr lang="ru-RU" sz="1100" b="1" dirty="0">
                <a:latin typeface="Candara" panose="020E0502030303020204" pitchFamily="34" charset="0"/>
              </a:rPr>
              <a:t>е годишен план на приливи од заеми и одобрени средства кои се користат за финансирање на надлежност, програми и проекти</a:t>
            </a:r>
            <a:endParaRPr sz="1100" b="1" dirty="0">
              <a:solidFill>
                <a:srgbClr val="FFFFFF"/>
              </a:solidFill>
              <a:latin typeface="Candara" panose="020E05020303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294967295"/>
          </p:nvPr>
        </p:nvSpPr>
        <p:spPr>
          <a:xfrm>
            <a:off x="8586788" y="-11113"/>
            <a:ext cx="557212" cy="54768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76350" y="1066800"/>
            <a:ext cx="7277100" cy="920750"/>
          </a:xfrm>
        </p:spPr>
        <p:txBody>
          <a:bodyPr>
            <a:normAutofit fontScale="90000"/>
          </a:bodyPr>
          <a:lstStyle/>
          <a:p>
            <a:pPr marL="457200" lvl="0" indent="-457200"/>
            <a:r>
              <a:rPr lang="mk-MK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ОБРАЗЛОЖЕНИЕ</a:t>
            </a:r>
            <a:r>
              <a:rPr lang="en-US" dirty="0" smtClean="0">
                <a:latin typeface="Candara" panose="020E0502030303020204" pitchFamily="34" charset="0"/>
              </a:rPr>
              <a:t/>
            </a:r>
            <a:br>
              <a:rPr lang="en-US" dirty="0" smtClean="0">
                <a:latin typeface="Candara" panose="020E0502030303020204" pitchFamily="34" charset="0"/>
              </a:rPr>
            </a:b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Буџетот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на </a:t>
            </a:r>
            <a:r>
              <a:rPr lang="ru-RU" sz="20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општина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mk-MK" sz="1900" dirty="0">
                <a:ln>
                  <a:noFill/>
                </a:ln>
                <a:solidFill>
                  <a:schemeClr val="accent6"/>
                </a:solidFill>
                <a:effectLst/>
                <a:latin typeface="Candara" panose="020E0502030303020204" pitchFamily="34" charset="0"/>
                <a:ea typeface="+mn-ea"/>
                <a:cs typeface="+mn-cs"/>
              </a:rPr>
              <a:t>Вевчани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се состои од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општ</a:t>
            </a:r>
            <a:r>
              <a:rPr lang="mk-MK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посебен и развоен дел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801" name="Google Shape;801;p18"/>
          <p:cNvSpPr txBox="1">
            <a:spLocks noGrp="1"/>
          </p:cNvSpPr>
          <p:nvPr>
            <p:ph type="body" idx="4294967295"/>
          </p:nvPr>
        </p:nvSpPr>
        <p:spPr>
          <a:xfrm>
            <a:off x="904875" y="1600200"/>
            <a:ext cx="8239125" cy="3076575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marL="0" lvl="0" indent="0">
              <a:buNone/>
            </a:pP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Општиот </a:t>
            </a:r>
            <a:r>
              <a:rPr lang="ru-RU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дел содржи: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Консолидиран биланс на приходи и расходи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Функиционална класификација на расходи</a:t>
            </a:r>
          </a:p>
          <a:p>
            <a:pPr marL="285750" indent="-285750"/>
            <a:r>
              <a:rPr lang="ru-RU" sz="1400" dirty="0">
                <a:latin typeface="Candara" panose="020E0502030303020204" pitchFamily="34" charset="0"/>
              </a:rPr>
              <a:t>Биланс на тековно оперативни приходи и </a:t>
            </a:r>
            <a:r>
              <a:rPr lang="ru-RU" sz="1400" dirty="0" smtClean="0">
                <a:latin typeface="Candara" panose="020E0502030303020204" pitchFamily="34" charset="0"/>
              </a:rPr>
              <a:t>расходи</a:t>
            </a:r>
          </a:p>
          <a:p>
            <a:pPr marL="285750" indent="-285750"/>
            <a:r>
              <a:rPr lang="ru-RU" sz="1400" dirty="0" smtClean="0">
                <a:latin typeface="Candara" panose="020E0502030303020204" pitchFamily="34" charset="0"/>
              </a:rPr>
              <a:t>Биланс на капитални приходи и расходи</a:t>
            </a:r>
            <a:r>
              <a:rPr lang="ru-RU" sz="1400" b="1" dirty="0" smtClean="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endParaRPr lang="mk-MK" sz="1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0" indent="0" algn="ctr">
              <a:buNone/>
            </a:pPr>
            <a:r>
              <a:rPr lang="mk-MK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Посебниот </a:t>
            </a: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дел содржи:</a:t>
            </a:r>
            <a:endParaRPr lang="ru-RU" sz="1400" b="1" dirty="0" smtClean="0">
              <a:latin typeface="Candara" panose="020E0502030303020204" pitchFamily="34" charset="0"/>
            </a:endParaRPr>
          </a:p>
          <a:p>
            <a:pPr marL="285750" indent="-285750"/>
            <a:r>
              <a:rPr lang="ru-RU" sz="1400" dirty="0" smtClean="0">
                <a:latin typeface="Candara" panose="020E0502030303020204" pitchFamily="34" charset="0"/>
              </a:rPr>
              <a:t>План на одобрени средства по програми, потпрограми и ставки  за фискалната година.</a:t>
            </a:r>
          </a:p>
          <a:p>
            <a:pPr marL="285750" indent="-285750"/>
            <a:r>
              <a:rPr lang="ru-RU" sz="1400" dirty="0" smtClean="0">
                <a:latin typeface="Candara" panose="020E0502030303020204" pitchFamily="34" charset="0"/>
              </a:rPr>
              <a:t>Буџетски – тековно – оперативни програми</a:t>
            </a:r>
          </a:p>
          <a:p>
            <a:pPr marL="285750" indent="-285750"/>
            <a:r>
              <a:rPr lang="ru-RU" sz="1400" dirty="0" smtClean="0">
                <a:latin typeface="Candara" panose="020E0502030303020204" pitchFamily="34" charset="0"/>
              </a:rPr>
              <a:t>Буџетски капитални програми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Развојниот дел содржи:</a:t>
            </a:r>
          </a:p>
          <a:p>
            <a:pPr marL="285750" indent="-285750"/>
            <a:r>
              <a:rPr lang="ru-RU" sz="1400" dirty="0" smtClean="0">
                <a:latin typeface="Candara" panose="020E0502030303020204" pitchFamily="34" charset="0"/>
              </a:rPr>
              <a:t>Планови на програми за развој  прикажани по развојни проекти</a:t>
            </a:r>
          </a:p>
          <a:p>
            <a:pPr marL="0" lvl="0" indent="0" algn="ctr">
              <a:buNone/>
            </a:pPr>
            <a:endParaRPr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3300"/>
            <a:ext cx="762000" cy="2730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8" name="Rectangle 7"/>
          <p:cNvSpPr/>
          <p:nvPr/>
        </p:nvSpPr>
        <p:spPr>
          <a:xfrm>
            <a:off x="0" y="3006990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 smtClean="0">
                <a:latin typeface="Candara" panose="020E0502030303020204" pitchFamily="34" charset="0"/>
              </a:rPr>
              <a:t/>
            </a:r>
            <a:br>
              <a:rPr lang="en-US" dirty="0" smtClean="0">
                <a:latin typeface="Candara" panose="020E0502030303020204" pitchFamily="34" charset="0"/>
              </a:rPr>
            </a:br>
            <a:endParaRPr lang="mk-MK" dirty="0" smtClean="0">
              <a:latin typeface="Candara" panose="020E0502030303020204" pitchFamily="34" charset="0"/>
            </a:endParaRPr>
          </a:p>
          <a:p>
            <a:pPr lvl="0" algn="ctr"/>
            <a:endParaRPr lang="mk-MK" sz="1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lvl="0" algn="ctr"/>
            <a:endParaRPr lang="mk-MK" sz="1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lvl="0" algn="ctr"/>
            <a:endParaRPr lang="ru-RU" sz="1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lvl="0" algn="ctr"/>
            <a:endParaRPr lang="ru-RU" sz="1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lvl="0" algn="ctr"/>
            <a:endParaRPr lang="ru-RU" sz="1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00224" y="409575"/>
            <a:ext cx="6238875" cy="539750"/>
          </a:xfrm>
        </p:spPr>
        <p:txBody>
          <a:bodyPr>
            <a:normAutofit fontScale="90000"/>
          </a:bodyPr>
          <a:lstStyle/>
          <a:p>
            <a:r>
              <a:rPr lang="mk-MK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ОБРАЗЛОЖЕНИЕ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3300"/>
            <a:ext cx="762000" cy="2730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390525" y="1362075"/>
            <a:ext cx="8439150" cy="861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latin typeface="Candara" panose="020E0502030303020204" pitchFamily="34" charset="0"/>
              </a:rPr>
              <a:t/>
            </a:r>
            <a:br>
              <a:rPr lang="en-US" dirty="0">
                <a:latin typeface="Candara" panose="020E0502030303020204" pitchFamily="34" charset="0"/>
              </a:rPr>
            </a:b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Постапката за </a:t>
            </a: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изготвување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, донесување и извршување на буџетот на </a:t>
            </a:r>
            <a:r>
              <a:rPr lang="ru-RU" sz="1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општината претставува </a:t>
            </a:r>
            <a:r>
              <a:rPr lang="ru-RU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буџетски процес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r>
              <a:rPr lang="mk-MK" sz="1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кој се заснова на следните начела:</a:t>
            </a:r>
          </a:p>
        </p:txBody>
      </p:sp>
      <p:sp>
        <p:nvSpPr>
          <p:cNvPr id="5" name="Google Shape;801;p18"/>
          <p:cNvSpPr txBox="1">
            <a:spLocks/>
          </p:cNvSpPr>
          <p:nvPr/>
        </p:nvSpPr>
        <p:spPr>
          <a:xfrm>
            <a:off x="238125" y="2794802"/>
            <a:ext cx="8576310" cy="158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Сеопфатност;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Буџетска рамнотежа;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Специфичност;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Економичност;</a:t>
            </a:r>
            <a:endParaRPr lang="ru-RU" sz="1400" dirty="0"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dirty="0" smtClean="0"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dirty="0" smtClean="0">
              <a:latin typeface="Candara" panose="020E05020303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Ефикасност;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Ефективност 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Транспарентност и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andara" panose="020E0502030303020204" pitchFamily="34" charset="0"/>
              </a:rPr>
              <a:t>Сигурно финансиско управување.</a:t>
            </a:r>
          </a:p>
          <a:p>
            <a:pPr marL="0" indent="0" algn="just">
              <a:buNone/>
            </a:pPr>
            <a:endParaRPr lang="ru-RU" sz="200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85924" y="276225"/>
            <a:ext cx="6419851" cy="895350"/>
          </a:xfrm>
        </p:spPr>
        <p:txBody>
          <a:bodyPr>
            <a:normAutofit fontScale="90000"/>
          </a:bodyPr>
          <a:lstStyle/>
          <a:p>
            <a:pPr marL="457200" lvl="0" indent="-457200"/>
            <a:r>
              <a:rPr lang="mk-MK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/>
            </a:r>
            <a:br>
              <a:rPr lang="mk-MK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</a:br>
            <a:r>
              <a:rPr lang="mk-MK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ndara" panose="020E0502030303020204" pitchFamily="34" charset="0"/>
              </a:rPr>
              <a:t>ОБРАЗЛОЖЕНИЕ</a:t>
            </a:r>
            <a:r>
              <a:rPr lang="mk-MK" dirty="0" smtClean="0">
                <a:solidFill>
                  <a:schemeClr val="accent3"/>
                </a:solidFill>
                <a:latin typeface="Candara" panose="020E0502030303020204" pitchFamily="34" charset="0"/>
              </a:rPr>
              <a:t/>
            </a:r>
            <a:br>
              <a:rPr lang="mk-MK" dirty="0" smtClean="0">
                <a:solidFill>
                  <a:schemeClr val="accent3"/>
                </a:solidFill>
                <a:latin typeface="Candara" panose="020E0502030303020204" pitchFamily="34" charset="0"/>
              </a:rPr>
            </a:br>
            <a:r>
              <a:rPr 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Учесници </a:t>
            </a:r>
            <a:r>
              <a:rPr lang="ru-RU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ndara" panose="020E0502030303020204" pitchFamily="34" charset="0"/>
              </a:rPr>
              <a:t>во буџетскиот процес: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801" name="Google Shape;801;p18"/>
          <p:cNvSpPr txBox="1">
            <a:spLocks noGrp="1"/>
          </p:cNvSpPr>
          <p:nvPr>
            <p:ph type="body" idx="4294967295"/>
          </p:nvPr>
        </p:nvSpPr>
        <p:spPr>
          <a:xfrm>
            <a:off x="512763" y="1255713"/>
            <a:ext cx="8631237" cy="987425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285750" indent="-285750" algn="just"/>
            <a:r>
              <a:rPr lang="ru-RU" sz="1400" dirty="0">
                <a:latin typeface="Candara" panose="020E0502030303020204" pitchFamily="34" charset="0"/>
              </a:rPr>
              <a:t>Внатрешни (Градоначалникот, Советот на општината, раководителите на одделенија и на единките корисници);</a:t>
            </a:r>
          </a:p>
          <a:p>
            <a:pPr marL="285750" indent="-285750" algn="just"/>
            <a:r>
              <a:rPr lang="ru-RU" sz="1400" dirty="0" smtClean="0">
                <a:latin typeface="Candara" panose="020E0502030303020204" pitchFamily="34" charset="0"/>
              </a:rPr>
              <a:t>Надворешни </a:t>
            </a:r>
            <a:r>
              <a:rPr lang="ru-RU" sz="1400" dirty="0">
                <a:latin typeface="Candara" panose="020E0502030303020204" pitchFamily="34" charset="0"/>
              </a:rPr>
              <a:t>(граѓаните, НВО, бизнис заедницата)</a:t>
            </a:r>
          </a:p>
          <a:p>
            <a:pPr marL="0" lvl="0" indent="0" algn="ctr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3300"/>
            <a:ext cx="762000" cy="27305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10" name="Google Shape;801;p18"/>
          <p:cNvSpPr txBox="1">
            <a:spLocks/>
          </p:cNvSpPr>
          <p:nvPr/>
        </p:nvSpPr>
        <p:spPr>
          <a:xfrm>
            <a:off x="280416" y="2953966"/>
            <a:ext cx="8619744" cy="102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▫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-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●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○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E86B6"/>
              </a:buClr>
              <a:buSzPts val="2400"/>
              <a:buFont typeface="Titillium Web"/>
              <a:buChar char="■"/>
              <a:defRPr sz="2400" b="0" i="0" u="none" strike="noStrike" cap="non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 фаза Одлучување за целите на општината за наредната година врз основа на стратегијата на општината и потребите на граѓаните</a:t>
            </a:r>
            <a:r>
              <a:rPr lang="ru-RU" sz="1400" dirty="0" smtClean="0">
                <a:latin typeface="Candara" panose="020E0502030303020204" pitchFamily="34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ru-RU" sz="1400" dirty="0">
              <a:latin typeface="Candara" panose="020E0502030303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II фаза Анализа и изготување на предлог-буџет;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III фаза Усвојување на буџетот 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Candara" panose="020E0502030303020204" pitchFamily="34" charset="0"/>
              </a:rPr>
              <a:t>IV фаза Извршување на буџетот</a:t>
            </a:r>
          </a:p>
          <a:p>
            <a:pPr marL="0" indent="0" algn="ctr">
              <a:buNone/>
            </a:pPr>
            <a:endParaRPr lang="ru-RU" sz="2000" dirty="0">
              <a:latin typeface="Candara" panose="020E05020303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517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mk-MK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                        Фази</a:t>
            </a:r>
            <a:r>
              <a:rPr lang="mk-MK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mk-MK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" panose="020E0502030303020204" pitchFamily="34" charset="0"/>
              </a:rPr>
              <a:t>на буџетскиот процес</a:t>
            </a:r>
            <a:endParaRPr lang="mk-MK" sz="3600" b="1" dirty="0">
              <a:solidFill>
                <a:schemeClr val="accent6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0"/>
          <p:cNvSpPr txBox="1">
            <a:spLocks noGrp="1"/>
          </p:cNvSpPr>
          <p:nvPr>
            <p:ph type="body" idx="1"/>
          </p:nvPr>
        </p:nvSpPr>
        <p:spPr>
          <a:xfrm>
            <a:off x="1" y="945573"/>
            <a:ext cx="8924544" cy="3112078"/>
          </a:xfrm>
          <a:prstGeom prst="rect">
            <a:avLst/>
          </a:prstGeom>
        </p:spPr>
        <p:txBody>
          <a:bodyPr spcFirstLastPara="1" wrap="square" lIns="91425" tIns="91425" rIns="91425" bIns="91425" numCol="2" anchor="t" anchorCtr="0">
            <a:noAutofit/>
          </a:bodyPr>
          <a:lstStyle/>
          <a:p>
            <a:pPr lvl="0">
              <a:buNone/>
            </a:pPr>
            <a:r>
              <a:rPr lang="ru-RU" sz="1400" dirty="0">
                <a:latin typeface="Candara" panose="020E0502030303020204" pitchFamily="34" charset="0"/>
              </a:rPr>
              <a:t>Приходите на буџетот на локалната самоуправа </a:t>
            </a:r>
            <a:r>
              <a:rPr lang="ru-RU" sz="1400" dirty="0" smtClean="0">
                <a:latin typeface="Candara" panose="020E0502030303020204" pitchFamily="34" charset="0"/>
              </a:rPr>
              <a:t>се обезбедуваат </a:t>
            </a:r>
            <a:r>
              <a:rPr lang="ru-RU" sz="1400" dirty="0">
                <a:latin typeface="Candara" panose="020E0502030303020204" pitchFamily="34" charset="0"/>
              </a:rPr>
              <a:t>од: </a:t>
            </a:r>
            <a:endParaRPr lang="ru-RU" sz="1400" dirty="0" smtClean="0">
              <a:latin typeface="Candara" panose="020E0502030303020204" pitchFamily="34" charset="0"/>
            </a:endParaRPr>
          </a:p>
          <a:p>
            <a:pPr lvl="0">
              <a:buNone/>
            </a:pPr>
            <a:endParaRPr lang="ru-RU" sz="1400" dirty="0">
              <a:latin typeface="Candara" panose="020E0502030303020204" pitchFamily="34" charset="0"/>
            </a:endParaRPr>
          </a:p>
          <a:p>
            <a:pPr lvl="0"/>
            <a:r>
              <a:rPr lang="ru-RU" sz="1400" dirty="0">
                <a:latin typeface="Candara" panose="020E0502030303020204" pitchFamily="34" charset="0"/>
              </a:rPr>
              <a:t>Сопствени извори;</a:t>
            </a:r>
          </a:p>
          <a:p>
            <a:pPr lvl="0"/>
            <a:r>
              <a:rPr lang="ru-RU" sz="1400" dirty="0">
                <a:latin typeface="Candara" panose="020E0502030303020204" pitchFamily="34" charset="0"/>
              </a:rPr>
              <a:t>Дотации од средствата од буџетот на Република </a:t>
            </a:r>
            <a:r>
              <a:rPr lang="ru-RU" sz="1400" dirty="0" smtClean="0">
                <a:latin typeface="Candara" panose="020E0502030303020204" pitchFamily="34" charset="0"/>
              </a:rPr>
              <a:t>Северна Македонија </a:t>
            </a:r>
            <a:r>
              <a:rPr lang="ru-RU" sz="1400" dirty="0">
                <a:latin typeface="Candara" panose="020E0502030303020204" pitchFamily="34" charset="0"/>
              </a:rPr>
              <a:t>и од буџетските фондови;</a:t>
            </a:r>
          </a:p>
          <a:p>
            <a:pPr lvl="0"/>
            <a:r>
              <a:rPr lang="ru-RU" sz="1400" dirty="0">
                <a:latin typeface="Candara" panose="020E0502030303020204" pitchFamily="34" charset="0"/>
              </a:rPr>
              <a:t>Донации примени од земјата и од странство и</a:t>
            </a:r>
          </a:p>
          <a:p>
            <a:pPr lvl="0"/>
            <a:r>
              <a:rPr lang="ru-RU" sz="1400" dirty="0">
                <a:latin typeface="Candara" panose="020E0502030303020204" pitchFamily="34" charset="0"/>
              </a:rPr>
              <a:t>По основ на земање на заеми од Буџетот на Република </a:t>
            </a:r>
            <a:r>
              <a:rPr lang="ru-RU" sz="1400" dirty="0" smtClean="0">
                <a:latin typeface="Candara" panose="020E0502030303020204" pitchFamily="34" charset="0"/>
              </a:rPr>
              <a:t>Северна Македонија</a:t>
            </a:r>
            <a:r>
              <a:rPr lang="ru-RU" sz="1400" dirty="0">
                <a:latin typeface="Candara" panose="020E0502030303020204" pitchFamily="34" charset="0"/>
              </a:rPr>
              <a:t>, како и од странство со претходна согласност на владата на Република </a:t>
            </a:r>
            <a:r>
              <a:rPr lang="ru-RU" sz="1400" dirty="0" smtClean="0">
                <a:latin typeface="Candara" panose="020E0502030303020204" pitchFamily="34" charset="0"/>
              </a:rPr>
              <a:t>Северна Македонија</a:t>
            </a:r>
          </a:p>
          <a:p>
            <a:pPr lvl="0"/>
            <a:endPara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ndara" panose="020E0502030303020204" pitchFamily="34" charset="0"/>
            </a:endParaRPr>
          </a:p>
          <a:p>
            <a:pPr marL="76200" lvl="0" indent="0">
              <a:buNone/>
            </a:pPr>
            <a:endParaRPr lang="ru-RU" sz="1400" dirty="0">
              <a:latin typeface="Candara" panose="020E05020303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4294967295"/>
          </p:nvPr>
        </p:nvSpPr>
        <p:spPr>
          <a:xfrm>
            <a:off x="8586788" y="-11113"/>
            <a:ext cx="557212" cy="54768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 dirty="0"/>
          </a:p>
        </p:txBody>
      </p:sp>
      <p:sp>
        <p:nvSpPr>
          <p:cNvPr id="5" name="Google Shape;784;p16"/>
          <p:cNvSpPr txBox="1">
            <a:spLocks/>
          </p:cNvSpPr>
          <p:nvPr/>
        </p:nvSpPr>
        <p:spPr>
          <a:xfrm>
            <a:off x="546624" y="157409"/>
            <a:ext cx="7686000" cy="61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itillium Web ExtraLight"/>
              <a:buNone/>
              <a:defRPr sz="4800" b="0" i="0" u="none" strike="noStrike" cap="none">
                <a:solidFill>
                  <a:schemeClr val="lt1"/>
                </a:solidFill>
                <a:latin typeface="Titillium Web ExtraLight"/>
                <a:ea typeface="Titillium Web ExtraLight"/>
                <a:cs typeface="Titillium Web ExtraLight"/>
                <a:sym typeface="Titillium Web ExtraLight"/>
              </a:defRPr>
            </a:lvl9pPr>
          </a:lstStyle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SzPct val="100000"/>
            </a:pPr>
            <a:r>
              <a:rPr lang="mk-MK" sz="28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Candara" panose="020E0502030303020204" pitchFamily="34" charset="0"/>
              </a:rPr>
              <a:t>	</a:t>
            </a:r>
            <a:r>
              <a:rPr lang="mk-MK" sz="28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anose="020E0502030303020204" pitchFamily="34" charset="0"/>
              </a:rPr>
              <a:t>Буџетски приходи</a:t>
            </a:r>
            <a:endParaRPr lang="mk-MK" sz="2800" b="1" dirty="0">
              <a:solidFill>
                <a:schemeClr val="bg1">
                  <a:lumMod val="85000"/>
                  <a:lumOff val="1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84" y="3785098"/>
            <a:ext cx="82573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mk-MK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1026" name="Picture 2" descr="C:\Users\HP\Desktop\paridenari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3950" y="1133971"/>
            <a:ext cx="3676649" cy="2685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3120</TotalTime>
  <Words>942</Words>
  <Application>Microsoft Office PowerPoint</Application>
  <PresentationFormat>On-screen Show (16:9)</PresentationFormat>
  <Paragraphs>265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Calibri</vt:lpstr>
      <vt:lpstr>Arial</vt:lpstr>
      <vt:lpstr>Book Antiqua</vt:lpstr>
      <vt:lpstr>Wingdings 3</vt:lpstr>
      <vt:lpstr>Times New Roman</vt:lpstr>
      <vt:lpstr>Wingdings</vt:lpstr>
      <vt:lpstr>Canara</vt:lpstr>
      <vt:lpstr>Titillium Web</vt:lpstr>
      <vt:lpstr>Wingdings 2</vt:lpstr>
      <vt:lpstr>Titillium Web ExtraLight</vt:lpstr>
      <vt:lpstr>Lucida Sans</vt:lpstr>
      <vt:lpstr>Candara</vt:lpstr>
      <vt:lpstr>M Makedonski Tajms</vt:lpstr>
      <vt:lpstr>Apex</vt:lpstr>
      <vt:lpstr>PowerPoint Presentation</vt:lpstr>
      <vt:lpstr>Што е граѓански буџет</vt:lpstr>
      <vt:lpstr>Што е граѓански буџет</vt:lpstr>
      <vt:lpstr>Буџет 2025 година</vt:lpstr>
      <vt:lpstr>      ВОВЕД</vt:lpstr>
      <vt:lpstr>ОБРАЗЛОЖЕНИЕ Буџетот на општина Вевчани се состои од општ, посебен и развоен дел </vt:lpstr>
      <vt:lpstr>ОБРАЗЛОЖЕНИЕ</vt:lpstr>
      <vt:lpstr> ОБРАЗЛОЖЕНИЕ Учесници во буџетскиот процес: </vt:lpstr>
      <vt:lpstr>PowerPoint Presentation</vt:lpstr>
      <vt:lpstr>Приходи од сопствени извори </vt:lpstr>
      <vt:lpstr>PowerPoint Presentation</vt:lpstr>
      <vt:lpstr>Вкупен буџет на Општина Вевчани за 2025 година</vt:lpstr>
      <vt:lpstr> Приходи на Буџет на Општина Вевчани за 2025 година</vt:lpstr>
      <vt:lpstr>PowerPoint Presentation</vt:lpstr>
      <vt:lpstr>Расходи во Буџетот на Општина Вевчани за 2025 година по програми</vt:lpstr>
      <vt:lpstr>Расходи во Буџетот на Општина Вевчани за 2025 година по програми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Расходи во Буџетот на Општина Вевчани  за 2025 година по програми  </vt:lpstr>
      <vt:lpstr>Општина Вевчани декември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jasminapoposka@hotmail.com</cp:lastModifiedBy>
  <cp:revision>431</cp:revision>
  <dcterms:modified xsi:type="dcterms:W3CDTF">2025-05-19T09:29:21Z</dcterms:modified>
</cp:coreProperties>
</file>